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68" r:id="rId3"/>
    <p:sldId id="267" r:id="rId4"/>
    <p:sldId id="269" r:id="rId5"/>
    <p:sldId id="272" r:id="rId6"/>
    <p:sldId id="260" r:id="rId7"/>
    <p:sldId id="262" r:id="rId8"/>
    <p:sldId id="265" r:id="rId9"/>
    <p:sldId id="264" r:id="rId10"/>
    <p:sldId id="266" r:id="rId11"/>
    <p:sldId id="273" r:id="rId12"/>
    <p:sldId id="274" r:id="rId13"/>
    <p:sldId id="276" r:id="rId14"/>
    <p:sldId id="277" r:id="rId15"/>
    <p:sldId id="279" r:id="rId16"/>
    <p:sldId id="280" r:id="rId17"/>
    <p:sldId id="281" r:id="rId18"/>
    <p:sldId id="284" r:id="rId19"/>
    <p:sldId id="285" r:id="rId20"/>
    <p:sldId id="282" r:id="rId21"/>
    <p:sldId id="283" r:id="rId22"/>
    <p:sldId id="290" r:id="rId23"/>
    <p:sldId id="295" r:id="rId24"/>
    <p:sldId id="299" r:id="rId25"/>
    <p:sldId id="297" r:id="rId26"/>
    <p:sldId id="298" r:id="rId27"/>
    <p:sldId id="287" r:id="rId28"/>
    <p:sldId id="292" r:id="rId29"/>
    <p:sldId id="293" r:id="rId30"/>
    <p:sldId id="294" r:id="rId31"/>
  </p:sldIdLst>
  <p:sldSz cx="9144000" cy="6858000" type="screen4x3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7CB"/>
    <a:srgbClr val="FF0000"/>
    <a:srgbClr val="0164AF"/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7D1E6-A003-497A-86FA-38144D75FE03}" type="datetimeFigureOut">
              <a:rPr lang="sv-SE" smtClean="0"/>
              <a:pPr/>
              <a:t>2011-04-04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8984-E507-4756-8FE9-EEB4DE61419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E8984-E507-4756-8FE9-EEB4DE614193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lang="sv-SE" sz="4400" b="1" dirty="0">
                <a:solidFill>
                  <a:srgbClr val="EB6631"/>
                </a:solidFill>
                <a:latin typeface="+mj-lt"/>
                <a:ea typeface="Times New Roman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61954" y="6357958"/>
            <a:ext cx="368141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224350" y="6357958"/>
            <a:ext cx="633402" cy="365125"/>
          </a:xfrm>
        </p:spPr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C4C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B4B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5CEB-14F3-4E8B-9E50-D09162009A5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61954" y="6357958"/>
            <a:ext cx="3681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sv-SE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224350" y="6357958"/>
            <a:ext cx="633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sv-SE" sz="800" kern="1200" smtClean="0">
                <a:solidFill>
                  <a:srgbClr val="004C3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65CEB-14F3-4E8B-9E50-D09162009A5F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26" name="Picture 2" descr="VIF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09548" y="260648"/>
            <a:ext cx="1126862" cy="11521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sv-SE" sz="3400" b="0" i="0" u="none" strike="noStrike" kern="0" cap="none" spc="0" normalizeH="0" baseline="0" noProof="0" dirty="0">
          <a:ln>
            <a:noFill/>
          </a:ln>
          <a:solidFill>
            <a:schemeClr val="tx2">
              <a:lumMod val="60000"/>
              <a:lumOff val="40000"/>
            </a:schemeClr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holminnebandy.nu/" TargetMode="External"/><Relationship Id="rId2" Type="http://schemas.openxmlformats.org/officeDocument/2006/relationships/hyperlink" Target="http://www.sportnik.com/group/28517/page/traningshandbok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://www.innebandy.s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Det blåvita spelet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/>
          <a:lstStyle/>
          <a:p>
            <a:r>
              <a:rPr lang="sv-SE" dirty="0" smtClean="0"/>
              <a:t>Din guide för </a:t>
            </a:r>
            <a:br>
              <a:rPr lang="sv-SE" dirty="0" smtClean="0"/>
            </a:br>
            <a:r>
              <a:rPr lang="sv-SE" dirty="0" smtClean="0"/>
              <a:t>innebandyträning i Värmdö IF</a:t>
            </a:r>
            <a:endParaRPr lang="sv-SE" dirty="0"/>
          </a:p>
        </p:txBody>
      </p:sp>
      <p:sp>
        <p:nvSpPr>
          <p:cNvPr id="6" name="Frihandsfigur 5"/>
          <p:cNvSpPr/>
          <p:nvPr/>
        </p:nvSpPr>
        <p:spPr>
          <a:xfrm>
            <a:off x="-85458" y="2515570"/>
            <a:ext cx="9427365" cy="1777526"/>
          </a:xfrm>
          <a:custGeom>
            <a:avLst/>
            <a:gdLst>
              <a:gd name="connsiteX0" fmla="*/ 0 w 9427365"/>
              <a:gd name="connsiteY0" fmla="*/ 1777526 h 1777526"/>
              <a:gd name="connsiteX1" fmla="*/ 102550 w 9427365"/>
              <a:gd name="connsiteY1" fmla="*/ 1717705 h 1777526"/>
              <a:gd name="connsiteX2" fmla="*/ 136733 w 9427365"/>
              <a:gd name="connsiteY2" fmla="*/ 1700614 h 1777526"/>
              <a:gd name="connsiteX3" fmla="*/ 230737 w 9427365"/>
              <a:gd name="connsiteY3" fmla="*/ 1657885 h 1777526"/>
              <a:gd name="connsiteX4" fmla="*/ 307649 w 9427365"/>
              <a:gd name="connsiteY4" fmla="*/ 1615156 h 1777526"/>
              <a:gd name="connsiteX5" fmla="*/ 367469 w 9427365"/>
              <a:gd name="connsiteY5" fmla="*/ 1580972 h 1777526"/>
              <a:gd name="connsiteX6" fmla="*/ 401652 w 9427365"/>
              <a:gd name="connsiteY6" fmla="*/ 1572427 h 1777526"/>
              <a:gd name="connsiteX7" fmla="*/ 470019 w 9427365"/>
              <a:gd name="connsiteY7" fmla="*/ 1529698 h 1777526"/>
              <a:gd name="connsiteX8" fmla="*/ 512748 w 9427365"/>
              <a:gd name="connsiteY8" fmla="*/ 1504060 h 1777526"/>
              <a:gd name="connsiteX9" fmla="*/ 555477 w 9427365"/>
              <a:gd name="connsiteY9" fmla="*/ 1486969 h 1777526"/>
              <a:gd name="connsiteX10" fmla="*/ 623843 w 9427365"/>
              <a:gd name="connsiteY10" fmla="*/ 1452786 h 1777526"/>
              <a:gd name="connsiteX11" fmla="*/ 675118 w 9427365"/>
              <a:gd name="connsiteY11" fmla="*/ 1427148 h 1777526"/>
              <a:gd name="connsiteX12" fmla="*/ 726393 w 9427365"/>
              <a:gd name="connsiteY12" fmla="*/ 1384419 h 1777526"/>
              <a:gd name="connsiteX13" fmla="*/ 752030 w 9427365"/>
              <a:gd name="connsiteY13" fmla="*/ 1358782 h 1777526"/>
              <a:gd name="connsiteX14" fmla="*/ 803305 w 9427365"/>
              <a:gd name="connsiteY14" fmla="*/ 1324599 h 1777526"/>
              <a:gd name="connsiteX15" fmla="*/ 828942 w 9427365"/>
              <a:gd name="connsiteY15" fmla="*/ 1298961 h 1777526"/>
              <a:gd name="connsiteX16" fmla="*/ 863125 w 9427365"/>
              <a:gd name="connsiteY16" fmla="*/ 1290415 h 1777526"/>
              <a:gd name="connsiteX17" fmla="*/ 888763 w 9427365"/>
              <a:gd name="connsiteY17" fmla="*/ 1281870 h 1777526"/>
              <a:gd name="connsiteX18" fmla="*/ 914400 w 9427365"/>
              <a:gd name="connsiteY18" fmla="*/ 1264778 h 1777526"/>
              <a:gd name="connsiteX19" fmla="*/ 1298961 w 9427365"/>
              <a:gd name="connsiteY19" fmla="*/ 1273324 h 1777526"/>
              <a:gd name="connsiteX20" fmla="*/ 1333144 w 9427365"/>
              <a:gd name="connsiteY20" fmla="*/ 1281870 h 1777526"/>
              <a:gd name="connsiteX21" fmla="*/ 1375873 w 9427365"/>
              <a:gd name="connsiteY21" fmla="*/ 1290415 h 1777526"/>
              <a:gd name="connsiteX22" fmla="*/ 1410056 w 9427365"/>
              <a:gd name="connsiteY22" fmla="*/ 1316053 h 1777526"/>
              <a:gd name="connsiteX23" fmla="*/ 1469877 w 9427365"/>
              <a:gd name="connsiteY23" fmla="*/ 1341690 h 1777526"/>
              <a:gd name="connsiteX24" fmla="*/ 1495514 w 9427365"/>
              <a:gd name="connsiteY24" fmla="*/ 1358782 h 1777526"/>
              <a:gd name="connsiteX25" fmla="*/ 1623701 w 9427365"/>
              <a:gd name="connsiteY25" fmla="*/ 1350236 h 1777526"/>
              <a:gd name="connsiteX26" fmla="*/ 1649338 w 9427365"/>
              <a:gd name="connsiteY26" fmla="*/ 1333144 h 1777526"/>
              <a:gd name="connsiteX27" fmla="*/ 1709159 w 9427365"/>
              <a:gd name="connsiteY27" fmla="*/ 1298961 h 1777526"/>
              <a:gd name="connsiteX28" fmla="*/ 1734796 w 9427365"/>
              <a:gd name="connsiteY28" fmla="*/ 1273324 h 1777526"/>
              <a:gd name="connsiteX29" fmla="*/ 1768979 w 9427365"/>
              <a:gd name="connsiteY29" fmla="*/ 1264778 h 1777526"/>
              <a:gd name="connsiteX30" fmla="*/ 1854437 w 9427365"/>
              <a:gd name="connsiteY30" fmla="*/ 1230595 h 1777526"/>
              <a:gd name="connsiteX31" fmla="*/ 1922804 w 9427365"/>
              <a:gd name="connsiteY31" fmla="*/ 1213503 h 1777526"/>
              <a:gd name="connsiteX32" fmla="*/ 2264636 w 9427365"/>
              <a:gd name="connsiteY32" fmla="*/ 1222049 h 1777526"/>
              <a:gd name="connsiteX33" fmla="*/ 2315910 w 9427365"/>
              <a:gd name="connsiteY33" fmla="*/ 1239141 h 1777526"/>
              <a:gd name="connsiteX34" fmla="*/ 2358639 w 9427365"/>
              <a:gd name="connsiteY34" fmla="*/ 1247686 h 1777526"/>
              <a:gd name="connsiteX35" fmla="*/ 2384277 w 9427365"/>
              <a:gd name="connsiteY35" fmla="*/ 1256232 h 1777526"/>
              <a:gd name="connsiteX36" fmla="*/ 2418460 w 9427365"/>
              <a:gd name="connsiteY36" fmla="*/ 1264778 h 1777526"/>
              <a:gd name="connsiteX37" fmla="*/ 2538101 w 9427365"/>
              <a:gd name="connsiteY37" fmla="*/ 1256232 h 1777526"/>
              <a:gd name="connsiteX38" fmla="*/ 2563738 w 9427365"/>
              <a:gd name="connsiteY38" fmla="*/ 1239141 h 1777526"/>
              <a:gd name="connsiteX39" fmla="*/ 2597922 w 9427365"/>
              <a:gd name="connsiteY39" fmla="*/ 1230595 h 1777526"/>
              <a:gd name="connsiteX40" fmla="*/ 2657742 w 9427365"/>
              <a:gd name="connsiteY40" fmla="*/ 1179320 h 1777526"/>
              <a:gd name="connsiteX41" fmla="*/ 2726108 w 9427365"/>
              <a:gd name="connsiteY41" fmla="*/ 1145137 h 1777526"/>
              <a:gd name="connsiteX42" fmla="*/ 2760292 w 9427365"/>
              <a:gd name="connsiteY42" fmla="*/ 1119500 h 1777526"/>
              <a:gd name="connsiteX43" fmla="*/ 2785929 w 9427365"/>
              <a:gd name="connsiteY43" fmla="*/ 1093862 h 1777526"/>
              <a:gd name="connsiteX44" fmla="*/ 2879933 w 9427365"/>
              <a:gd name="connsiteY44" fmla="*/ 1076771 h 1777526"/>
              <a:gd name="connsiteX45" fmla="*/ 3033757 w 9427365"/>
              <a:gd name="connsiteY45" fmla="*/ 1076771 h 1777526"/>
              <a:gd name="connsiteX46" fmla="*/ 3127761 w 9427365"/>
              <a:gd name="connsiteY46" fmla="*/ 1102408 h 1777526"/>
              <a:gd name="connsiteX47" fmla="*/ 3161944 w 9427365"/>
              <a:gd name="connsiteY47" fmla="*/ 1110954 h 1777526"/>
              <a:gd name="connsiteX48" fmla="*/ 3187581 w 9427365"/>
              <a:gd name="connsiteY48" fmla="*/ 1119500 h 1777526"/>
              <a:gd name="connsiteX49" fmla="*/ 3238856 w 9427365"/>
              <a:gd name="connsiteY49" fmla="*/ 1128045 h 1777526"/>
              <a:gd name="connsiteX50" fmla="*/ 3264494 w 9427365"/>
              <a:gd name="connsiteY50" fmla="*/ 1136591 h 1777526"/>
              <a:gd name="connsiteX51" fmla="*/ 3341406 w 9427365"/>
              <a:gd name="connsiteY51" fmla="*/ 1128045 h 1777526"/>
              <a:gd name="connsiteX52" fmla="*/ 3426864 w 9427365"/>
              <a:gd name="connsiteY52" fmla="*/ 1085316 h 1777526"/>
              <a:gd name="connsiteX53" fmla="*/ 3461047 w 9427365"/>
              <a:gd name="connsiteY53" fmla="*/ 1076771 h 1777526"/>
              <a:gd name="connsiteX54" fmla="*/ 3495230 w 9427365"/>
              <a:gd name="connsiteY54" fmla="*/ 1059679 h 1777526"/>
              <a:gd name="connsiteX55" fmla="*/ 3529413 w 9427365"/>
              <a:gd name="connsiteY55" fmla="*/ 1051133 h 1777526"/>
              <a:gd name="connsiteX56" fmla="*/ 3555051 w 9427365"/>
              <a:gd name="connsiteY56" fmla="*/ 1042587 h 1777526"/>
              <a:gd name="connsiteX57" fmla="*/ 4213077 w 9427365"/>
              <a:gd name="connsiteY57" fmla="*/ 1025496 h 1777526"/>
              <a:gd name="connsiteX58" fmla="*/ 4255806 w 9427365"/>
              <a:gd name="connsiteY58" fmla="*/ 1016950 h 1777526"/>
              <a:gd name="connsiteX59" fmla="*/ 4332718 w 9427365"/>
              <a:gd name="connsiteY59" fmla="*/ 991313 h 1777526"/>
              <a:gd name="connsiteX60" fmla="*/ 4409630 w 9427365"/>
              <a:gd name="connsiteY60" fmla="*/ 982767 h 1777526"/>
              <a:gd name="connsiteX61" fmla="*/ 4452359 w 9427365"/>
              <a:gd name="connsiteY61" fmla="*/ 991313 h 1777526"/>
              <a:gd name="connsiteX62" fmla="*/ 4537817 w 9427365"/>
              <a:gd name="connsiteY62" fmla="*/ 1042587 h 1777526"/>
              <a:gd name="connsiteX63" fmla="*/ 4666004 w 9427365"/>
              <a:gd name="connsiteY63" fmla="*/ 1093862 h 1777526"/>
              <a:gd name="connsiteX64" fmla="*/ 4734370 w 9427365"/>
              <a:gd name="connsiteY64" fmla="*/ 1128045 h 1777526"/>
              <a:gd name="connsiteX65" fmla="*/ 4785645 w 9427365"/>
              <a:gd name="connsiteY65" fmla="*/ 1145137 h 1777526"/>
              <a:gd name="connsiteX66" fmla="*/ 4862557 w 9427365"/>
              <a:gd name="connsiteY66" fmla="*/ 1196412 h 1777526"/>
              <a:gd name="connsiteX67" fmla="*/ 4913832 w 9427365"/>
              <a:gd name="connsiteY67" fmla="*/ 1204957 h 1777526"/>
              <a:gd name="connsiteX68" fmla="*/ 5067656 w 9427365"/>
              <a:gd name="connsiteY68" fmla="*/ 1187866 h 1777526"/>
              <a:gd name="connsiteX69" fmla="*/ 5118931 w 9427365"/>
              <a:gd name="connsiteY69" fmla="*/ 1162229 h 1777526"/>
              <a:gd name="connsiteX70" fmla="*/ 5161660 w 9427365"/>
              <a:gd name="connsiteY70" fmla="*/ 1153683 h 1777526"/>
              <a:gd name="connsiteX71" fmla="*/ 5221480 w 9427365"/>
              <a:gd name="connsiteY71" fmla="*/ 1119500 h 1777526"/>
              <a:gd name="connsiteX72" fmla="*/ 5264209 w 9427365"/>
              <a:gd name="connsiteY72" fmla="*/ 1102408 h 1777526"/>
              <a:gd name="connsiteX73" fmla="*/ 5298393 w 9427365"/>
              <a:gd name="connsiteY73" fmla="*/ 1085316 h 1777526"/>
              <a:gd name="connsiteX74" fmla="*/ 5358213 w 9427365"/>
              <a:gd name="connsiteY74" fmla="*/ 1051133 h 1777526"/>
              <a:gd name="connsiteX75" fmla="*/ 5426579 w 9427365"/>
              <a:gd name="connsiteY75" fmla="*/ 1042587 h 1777526"/>
              <a:gd name="connsiteX76" fmla="*/ 5452217 w 9427365"/>
              <a:gd name="connsiteY76" fmla="*/ 1025496 h 1777526"/>
              <a:gd name="connsiteX77" fmla="*/ 5563312 w 9427365"/>
              <a:gd name="connsiteY77" fmla="*/ 999858 h 1777526"/>
              <a:gd name="connsiteX78" fmla="*/ 5631679 w 9427365"/>
              <a:gd name="connsiteY78" fmla="*/ 991313 h 1777526"/>
              <a:gd name="connsiteX79" fmla="*/ 6041877 w 9427365"/>
              <a:gd name="connsiteY79" fmla="*/ 1008404 h 1777526"/>
              <a:gd name="connsiteX80" fmla="*/ 6076060 w 9427365"/>
              <a:gd name="connsiteY80" fmla="*/ 1016950 h 1777526"/>
              <a:gd name="connsiteX81" fmla="*/ 6118789 w 9427365"/>
              <a:gd name="connsiteY81" fmla="*/ 1025496 h 1777526"/>
              <a:gd name="connsiteX82" fmla="*/ 6144426 w 9427365"/>
              <a:gd name="connsiteY82" fmla="*/ 1034042 h 1777526"/>
              <a:gd name="connsiteX83" fmla="*/ 6229884 w 9427365"/>
              <a:gd name="connsiteY83" fmla="*/ 1059679 h 1777526"/>
              <a:gd name="connsiteX84" fmla="*/ 6528987 w 9427365"/>
              <a:gd name="connsiteY84" fmla="*/ 1042587 h 1777526"/>
              <a:gd name="connsiteX85" fmla="*/ 6580262 w 9427365"/>
              <a:gd name="connsiteY85" fmla="*/ 1025496 h 1777526"/>
              <a:gd name="connsiteX86" fmla="*/ 6631537 w 9427365"/>
              <a:gd name="connsiteY86" fmla="*/ 999858 h 1777526"/>
              <a:gd name="connsiteX87" fmla="*/ 6657174 w 9427365"/>
              <a:gd name="connsiteY87" fmla="*/ 982767 h 1777526"/>
              <a:gd name="connsiteX88" fmla="*/ 6922094 w 9427365"/>
              <a:gd name="connsiteY88" fmla="*/ 948584 h 1777526"/>
              <a:gd name="connsiteX89" fmla="*/ 6956277 w 9427365"/>
              <a:gd name="connsiteY89" fmla="*/ 922946 h 1777526"/>
              <a:gd name="connsiteX90" fmla="*/ 7024643 w 9427365"/>
              <a:gd name="connsiteY90" fmla="*/ 880217 h 1777526"/>
              <a:gd name="connsiteX91" fmla="*/ 7050280 w 9427365"/>
              <a:gd name="connsiteY91" fmla="*/ 854580 h 1777526"/>
              <a:gd name="connsiteX92" fmla="*/ 7075918 w 9427365"/>
              <a:gd name="connsiteY92" fmla="*/ 811851 h 1777526"/>
              <a:gd name="connsiteX93" fmla="*/ 7187013 w 9427365"/>
              <a:gd name="connsiteY93" fmla="*/ 752030 h 1777526"/>
              <a:gd name="connsiteX94" fmla="*/ 7246834 w 9427365"/>
              <a:gd name="connsiteY94" fmla="*/ 717847 h 1777526"/>
              <a:gd name="connsiteX95" fmla="*/ 7315200 w 9427365"/>
              <a:gd name="connsiteY95" fmla="*/ 692210 h 1777526"/>
              <a:gd name="connsiteX96" fmla="*/ 7340837 w 9427365"/>
              <a:gd name="connsiteY96" fmla="*/ 675118 h 1777526"/>
              <a:gd name="connsiteX97" fmla="*/ 7400658 w 9427365"/>
              <a:gd name="connsiteY97" fmla="*/ 649481 h 1777526"/>
              <a:gd name="connsiteX98" fmla="*/ 7426295 w 9427365"/>
              <a:gd name="connsiteY98" fmla="*/ 615298 h 1777526"/>
              <a:gd name="connsiteX99" fmla="*/ 7528845 w 9427365"/>
              <a:gd name="connsiteY99" fmla="*/ 572569 h 1777526"/>
              <a:gd name="connsiteX100" fmla="*/ 7571574 w 9427365"/>
              <a:gd name="connsiteY100" fmla="*/ 546931 h 1777526"/>
              <a:gd name="connsiteX101" fmla="*/ 7597211 w 9427365"/>
              <a:gd name="connsiteY101" fmla="*/ 529840 h 1777526"/>
              <a:gd name="connsiteX102" fmla="*/ 7622849 w 9427365"/>
              <a:gd name="connsiteY102" fmla="*/ 521294 h 1777526"/>
              <a:gd name="connsiteX103" fmla="*/ 7699761 w 9427365"/>
              <a:gd name="connsiteY103" fmla="*/ 478565 h 1777526"/>
              <a:gd name="connsiteX104" fmla="*/ 7733944 w 9427365"/>
              <a:gd name="connsiteY104" fmla="*/ 452928 h 1777526"/>
              <a:gd name="connsiteX105" fmla="*/ 8144142 w 9427365"/>
              <a:gd name="connsiteY105" fmla="*/ 444382 h 1777526"/>
              <a:gd name="connsiteX106" fmla="*/ 8280875 w 9427365"/>
              <a:gd name="connsiteY106" fmla="*/ 333286 h 1777526"/>
              <a:gd name="connsiteX107" fmla="*/ 8315058 w 9427365"/>
              <a:gd name="connsiteY107" fmla="*/ 273466 h 1777526"/>
              <a:gd name="connsiteX108" fmla="*/ 8340695 w 9427365"/>
              <a:gd name="connsiteY108" fmla="*/ 239283 h 1777526"/>
              <a:gd name="connsiteX109" fmla="*/ 8357787 w 9427365"/>
              <a:gd name="connsiteY109" fmla="*/ 213645 h 1777526"/>
              <a:gd name="connsiteX110" fmla="*/ 8409062 w 9427365"/>
              <a:gd name="connsiteY110" fmla="*/ 188008 h 1777526"/>
              <a:gd name="connsiteX111" fmla="*/ 8443245 w 9427365"/>
              <a:gd name="connsiteY111" fmla="*/ 170916 h 1777526"/>
              <a:gd name="connsiteX112" fmla="*/ 8503065 w 9427365"/>
              <a:gd name="connsiteY112" fmla="*/ 136733 h 1777526"/>
              <a:gd name="connsiteX113" fmla="*/ 8622707 w 9427365"/>
              <a:gd name="connsiteY113" fmla="*/ 153825 h 1777526"/>
              <a:gd name="connsiteX114" fmla="*/ 8750894 w 9427365"/>
              <a:gd name="connsiteY114" fmla="*/ 188008 h 1777526"/>
              <a:gd name="connsiteX115" fmla="*/ 8870535 w 9427365"/>
              <a:gd name="connsiteY115" fmla="*/ 196554 h 1777526"/>
              <a:gd name="connsiteX116" fmla="*/ 8973084 w 9427365"/>
              <a:gd name="connsiteY116" fmla="*/ 188008 h 1777526"/>
              <a:gd name="connsiteX117" fmla="*/ 8998722 w 9427365"/>
              <a:gd name="connsiteY117" fmla="*/ 179462 h 1777526"/>
              <a:gd name="connsiteX118" fmla="*/ 9118363 w 9427365"/>
              <a:gd name="connsiteY118" fmla="*/ 153825 h 1777526"/>
              <a:gd name="connsiteX119" fmla="*/ 9255095 w 9427365"/>
              <a:gd name="connsiteY119" fmla="*/ 94004 h 1777526"/>
              <a:gd name="connsiteX120" fmla="*/ 9314916 w 9427365"/>
              <a:gd name="connsiteY120" fmla="*/ 68367 h 1777526"/>
              <a:gd name="connsiteX121" fmla="*/ 9357645 w 9427365"/>
              <a:gd name="connsiteY121" fmla="*/ 42729 h 1777526"/>
              <a:gd name="connsiteX122" fmla="*/ 9383282 w 9427365"/>
              <a:gd name="connsiteY122" fmla="*/ 25638 h 1777526"/>
              <a:gd name="connsiteX123" fmla="*/ 9426011 w 9427365"/>
              <a:gd name="connsiteY123" fmla="*/ 0 h 177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427365" h="1777526">
                <a:moveTo>
                  <a:pt x="0" y="1777526"/>
                </a:moveTo>
                <a:cubicBezTo>
                  <a:pt x="46029" y="1746839"/>
                  <a:pt x="28110" y="1757788"/>
                  <a:pt x="102550" y="1717705"/>
                </a:cubicBezTo>
                <a:cubicBezTo>
                  <a:pt x="113767" y="1711665"/>
                  <a:pt x="125024" y="1705632"/>
                  <a:pt x="136733" y="1700614"/>
                </a:cubicBezTo>
                <a:cubicBezTo>
                  <a:pt x="180280" y="1681951"/>
                  <a:pt x="172024" y="1701921"/>
                  <a:pt x="230737" y="1657885"/>
                </a:cubicBezTo>
                <a:cubicBezTo>
                  <a:pt x="297974" y="1607456"/>
                  <a:pt x="229313" y="1654324"/>
                  <a:pt x="307649" y="1615156"/>
                </a:cubicBezTo>
                <a:cubicBezTo>
                  <a:pt x="357238" y="1590362"/>
                  <a:pt x="307538" y="1603446"/>
                  <a:pt x="367469" y="1580972"/>
                </a:cubicBezTo>
                <a:cubicBezTo>
                  <a:pt x="378466" y="1576848"/>
                  <a:pt x="390258" y="1575275"/>
                  <a:pt x="401652" y="1572427"/>
                </a:cubicBezTo>
                <a:cubicBezTo>
                  <a:pt x="461021" y="1527900"/>
                  <a:pt x="409686" y="1563217"/>
                  <a:pt x="470019" y="1529698"/>
                </a:cubicBezTo>
                <a:cubicBezTo>
                  <a:pt x="484539" y="1521631"/>
                  <a:pt x="497891" y="1511488"/>
                  <a:pt x="512748" y="1504060"/>
                </a:cubicBezTo>
                <a:cubicBezTo>
                  <a:pt x="526469" y="1497200"/>
                  <a:pt x="541549" y="1493397"/>
                  <a:pt x="555477" y="1486969"/>
                </a:cubicBezTo>
                <a:cubicBezTo>
                  <a:pt x="578610" y="1476292"/>
                  <a:pt x="601054" y="1464180"/>
                  <a:pt x="623843" y="1452786"/>
                </a:cubicBezTo>
                <a:cubicBezTo>
                  <a:pt x="640935" y="1444240"/>
                  <a:pt x="661606" y="1440660"/>
                  <a:pt x="675118" y="1427148"/>
                </a:cubicBezTo>
                <a:cubicBezTo>
                  <a:pt x="750015" y="1352251"/>
                  <a:pt x="655007" y="1443907"/>
                  <a:pt x="726393" y="1384419"/>
                </a:cubicBezTo>
                <a:cubicBezTo>
                  <a:pt x="735677" y="1376682"/>
                  <a:pt x="742490" y="1366202"/>
                  <a:pt x="752030" y="1358782"/>
                </a:cubicBezTo>
                <a:cubicBezTo>
                  <a:pt x="768245" y="1346171"/>
                  <a:pt x="788780" y="1339124"/>
                  <a:pt x="803305" y="1324599"/>
                </a:cubicBezTo>
                <a:cubicBezTo>
                  <a:pt x="811851" y="1316053"/>
                  <a:pt x="818449" y="1304957"/>
                  <a:pt x="828942" y="1298961"/>
                </a:cubicBezTo>
                <a:cubicBezTo>
                  <a:pt x="839139" y="1293134"/>
                  <a:pt x="851832" y="1293641"/>
                  <a:pt x="863125" y="1290415"/>
                </a:cubicBezTo>
                <a:cubicBezTo>
                  <a:pt x="871787" y="1287940"/>
                  <a:pt x="880217" y="1284718"/>
                  <a:pt x="888763" y="1281870"/>
                </a:cubicBezTo>
                <a:cubicBezTo>
                  <a:pt x="897309" y="1276173"/>
                  <a:pt x="904131" y="1264992"/>
                  <a:pt x="914400" y="1264778"/>
                </a:cubicBezTo>
                <a:lnTo>
                  <a:pt x="1298961" y="1273324"/>
                </a:lnTo>
                <a:cubicBezTo>
                  <a:pt x="1310696" y="1273803"/>
                  <a:pt x="1321679" y="1279322"/>
                  <a:pt x="1333144" y="1281870"/>
                </a:cubicBezTo>
                <a:cubicBezTo>
                  <a:pt x="1347323" y="1285021"/>
                  <a:pt x="1361630" y="1287567"/>
                  <a:pt x="1375873" y="1290415"/>
                </a:cubicBezTo>
                <a:cubicBezTo>
                  <a:pt x="1387267" y="1298961"/>
                  <a:pt x="1397978" y="1308504"/>
                  <a:pt x="1410056" y="1316053"/>
                </a:cubicBezTo>
                <a:cubicBezTo>
                  <a:pt x="1434191" y="1331137"/>
                  <a:pt x="1444956" y="1333383"/>
                  <a:pt x="1469877" y="1341690"/>
                </a:cubicBezTo>
                <a:cubicBezTo>
                  <a:pt x="1478423" y="1347387"/>
                  <a:pt x="1485259" y="1358212"/>
                  <a:pt x="1495514" y="1358782"/>
                </a:cubicBezTo>
                <a:cubicBezTo>
                  <a:pt x="1538272" y="1361158"/>
                  <a:pt x="1581460" y="1357276"/>
                  <a:pt x="1623701" y="1350236"/>
                </a:cubicBezTo>
                <a:cubicBezTo>
                  <a:pt x="1633832" y="1348547"/>
                  <a:pt x="1640420" y="1338240"/>
                  <a:pt x="1649338" y="1333144"/>
                </a:cubicBezTo>
                <a:cubicBezTo>
                  <a:pt x="1675941" y="1317942"/>
                  <a:pt x="1686440" y="1317894"/>
                  <a:pt x="1709159" y="1298961"/>
                </a:cubicBezTo>
                <a:cubicBezTo>
                  <a:pt x="1718443" y="1291224"/>
                  <a:pt x="1724303" y="1279320"/>
                  <a:pt x="1734796" y="1273324"/>
                </a:cubicBezTo>
                <a:cubicBezTo>
                  <a:pt x="1744994" y="1267497"/>
                  <a:pt x="1757982" y="1268902"/>
                  <a:pt x="1768979" y="1264778"/>
                </a:cubicBezTo>
                <a:cubicBezTo>
                  <a:pt x="1839706" y="1238255"/>
                  <a:pt x="1762186" y="1253658"/>
                  <a:pt x="1854437" y="1230595"/>
                </a:cubicBezTo>
                <a:lnTo>
                  <a:pt x="1922804" y="1213503"/>
                </a:lnTo>
                <a:cubicBezTo>
                  <a:pt x="2036748" y="1216352"/>
                  <a:pt x="2150898" y="1214631"/>
                  <a:pt x="2264636" y="1222049"/>
                </a:cubicBezTo>
                <a:cubicBezTo>
                  <a:pt x="2282614" y="1223221"/>
                  <a:pt x="2298244" y="1235608"/>
                  <a:pt x="2315910" y="1239141"/>
                </a:cubicBezTo>
                <a:cubicBezTo>
                  <a:pt x="2330153" y="1241989"/>
                  <a:pt x="2344548" y="1244163"/>
                  <a:pt x="2358639" y="1247686"/>
                </a:cubicBezTo>
                <a:cubicBezTo>
                  <a:pt x="2367378" y="1249871"/>
                  <a:pt x="2375615" y="1253757"/>
                  <a:pt x="2384277" y="1256232"/>
                </a:cubicBezTo>
                <a:cubicBezTo>
                  <a:pt x="2395570" y="1259459"/>
                  <a:pt x="2407066" y="1261929"/>
                  <a:pt x="2418460" y="1264778"/>
                </a:cubicBezTo>
                <a:cubicBezTo>
                  <a:pt x="2458340" y="1261929"/>
                  <a:pt x="2498727" y="1263180"/>
                  <a:pt x="2538101" y="1256232"/>
                </a:cubicBezTo>
                <a:cubicBezTo>
                  <a:pt x="2548215" y="1254447"/>
                  <a:pt x="2554298" y="1243187"/>
                  <a:pt x="2563738" y="1239141"/>
                </a:cubicBezTo>
                <a:cubicBezTo>
                  <a:pt x="2574534" y="1234514"/>
                  <a:pt x="2586527" y="1233444"/>
                  <a:pt x="2597922" y="1230595"/>
                </a:cubicBezTo>
                <a:cubicBezTo>
                  <a:pt x="2618748" y="1209768"/>
                  <a:pt x="2631429" y="1194669"/>
                  <a:pt x="2657742" y="1179320"/>
                </a:cubicBezTo>
                <a:cubicBezTo>
                  <a:pt x="2679750" y="1166482"/>
                  <a:pt x="2705725" y="1160424"/>
                  <a:pt x="2726108" y="1145137"/>
                </a:cubicBezTo>
                <a:cubicBezTo>
                  <a:pt x="2737503" y="1136591"/>
                  <a:pt x="2749478" y="1128769"/>
                  <a:pt x="2760292" y="1119500"/>
                </a:cubicBezTo>
                <a:cubicBezTo>
                  <a:pt x="2769468" y="1111635"/>
                  <a:pt x="2775873" y="1100566"/>
                  <a:pt x="2785929" y="1093862"/>
                </a:cubicBezTo>
                <a:cubicBezTo>
                  <a:pt x="2804170" y="1081701"/>
                  <a:pt x="2877033" y="1077134"/>
                  <a:pt x="2879933" y="1076771"/>
                </a:cubicBezTo>
                <a:cubicBezTo>
                  <a:pt x="2942229" y="1056005"/>
                  <a:pt x="2915442" y="1061339"/>
                  <a:pt x="3033757" y="1076771"/>
                </a:cubicBezTo>
                <a:cubicBezTo>
                  <a:pt x="3089813" y="1084083"/>
                  <a:pt x="3087911" y="1091022"/>
                  <a:pt x="3127761" y="1102408"/>
                </a:cubicBezTo>
                <a:cubicBezTo>
                  <a:pt x="3139054" y="1105635"/>
                  <a:pt x="3150651" y="1107727"/>
                  <a:pt x="3161944" y="1110954"/>
                </a:cubicBezTo>
                <a:cubicBezTo>
                  <a:pt x="3170605" y="1113429"/>
                  <a:pt x="3178788" y="1117546"/>
                  <a:pt x="3187581" y="1119500"/>
                </a:cubicBezTo>
                <a:cubicBezTo>
                  <a:pt x="3204496" y="1123259"/>
                  <a:pt x="3221764" y="1125197"/>
                  <a:pt x="3238856" y="1128045"/>
                </a:cubicBezTo>
                <a:cubicBezTo>
                  <a:pt x="3247402" y="1130894"/>
                  <a:pt x="3255486" y="1136591"/>
                  <a:pt x="3264494" y="1136591"/>
                </a:cubicBezTo>
                <a:cubicBezTo>
                  <a:pt x="3290289" y="1136591"/>
                  <a:pt x="3316183" y="1133450"/>
                  <a:pt x="3341406" y="1128045"/>
                </a:cubicBezTo>
                <a:cubicBezTo>
                  <a:pt x="3387523" y="1118163"/>
                  <a:pt x="3384012" y="1104361"/>
                  <a:pt x="3426864" y="1085316"/>
                </a:cubicBezTo>
                <a:cubicBezTo>
                  <a:pt x="3437597" y="1080546"/>
                  <a:pt x="3449653" y="1079619"/>
                  <a:pt x="3461047" y="1076771"/>
                </a:cubicBezTo>
                <a:cubicBezTo>
                  <a:pt x="3472441" y="1071074"/>
                  <a:pt x="3483302" y="1064152"/>
                  <a:pt x="3495230" y="1059679"/>
                </a:cubicBezTo>
                <a:cubicBezTo>
                  <a:pt x="3506227" y="1055555"/>
                  <a:pt x="3518120" y="1054360"/>
                  <a:pt x="3529413" y="1051133"/>
                </a:cubicBezTo>
                <a:cubicBezTo>
                  <a:pt x="3538075" y="1048658"/>
                  <a:pt x="3546389" y="1045062"/>
                  <a:pt x="3555051" y="1042587"/>
                </a:cubicBezTo>
                <a:cubicBezTo>
                  <a:pt x="3760005" y="984031"/>
                  <a:pt x="4126194" y="1026686"/>
                  <a:pt x="4213077" y="1025496"/>
                </a:cubicBezTo>
                <a:cubicBezTo>
                  <a:pt x="4227320" y="1022647"/>
                  <a:pt x="4241840" y="1020940"/>
                  <a:pt x="4255806" y="1016950"/>
                </a:cubicBezTo>
                <a:cubicBezTo>
                  <a:pt x="4281790" y="1009526"/>
                  <a:pt x="4305859" y="994297"/>
                  <a:pt x="4332718" y="991313"/>
                </a:cubicBezTo>
                <a:lnTo>
                  <a:pt x="4409630" y="982767"/>
                </a:lnTo>
                <a:cubicBezTo>
                  <a:pt x="4423873" y="985616"/>
                  <a:pt x="4439136" y="985302"/>
                  <a:pt x="4452359" y="991313"/>
                </a:cubicBezTo>
                <a:cubicBezTo>
                  <a:pt x="4562107" y="1041198"/>
                  <a:pt x="4455572" y="1010954"/>
                  <a:pt x="4537817" y="1042587"/>
                </a:cubicBezTo>
                <a:cubicBezTo>
                  <a:pt x="4626682" y="1076766"/>
                  <a:pt x="4594924" y="1054373"/>
                  <a:pt x="4666004" y="1093862"/>
                </a:cubicBezTo>
                <a:cubicBezTo>
                  <a:pt x="4720013" y="1123867"/>
                  <a:pt x="4658793" y="1100563"/>
                  <a:pt x="4734370" y="1128045"/>
                </a:cubicBezTo>
                <a:cubicBezTo>
                  <a:pt x="4751302" y="1134202"/>
                  <a:pt x="4785645" y="1145137"/>
                  <a:pt x="4785645" y="1145137"/>
                </a:cubicBezTo>
                <a:cubicBezTo>
                  <a:pt x="4804292" y="1159122"/>
                  <a:pt x="4841229" y="1188657"/>
                  <a:pt x="4862557" y="1196412"/>
                </a:cubicBezTo>
                <a:cubicBezTo>
                  <a:pt x="4878841" y="1202333"/>
                  <a:pt x="4896740" y="1202109"/>
                  <a:pt x="4913832" y="1204957"/>
                </a:cubicBezTo>
                <a:cubicBezTo>
                  <a:pt x="4965107" y="1199260"/>
                  <a:pt x="5016584" y="1195162"/>
                  <a:pt x="5067656" y="1187866"/>
                </a:cubicBezTo>
                <a:cubicBezTo>
                  <a:pt x="5110517" y="1181743"/>
                  <a:pt x="5077271" y="1177851"/>
                  <a:pt x="5118931" y="1162229"/>
                </a:cubicBezTo>
                <a:cubicBezTo>
                  <a:pt x="5132531" y="1157129"/>
                  <a:pt x="5147417" y="1156532"/>
                  <a:pt x="5161660" y="1153683"/>
                </a:cubicBezTo>
                <a:cubicBezTo>
                  <a:pt x="5189158" y="1135350"/>
                  <a:pt x="5188949" y="1133958"/>
                  <a:pt x="5221480" y="1119500"/>
                </a:cubicBezTo>
                <a:cubicBezTo>
                  <a:pt x="5235498" y="1113270"/>
                  <a:pt x="5250191" y="1108638"/>
                  <a:pt x="5264209" y="1102408"/>
                </a:cubicBezTo>
                <a:cubicBezTo>
                  <a:pt x="5275851" y="1097234"/>
                  <a:pt x="5287332" y="1091637"/>
                  <a:pt x="5298393" y="1085316"/>
                </a:cubicBezTo>
                <a:cubicBezTo>
                  <a:pt x="5318170" y="1074015"/>
                  <a:pt x="5335260" y="1056871"/>
                  <a:pt x="5358213" y="1051133"/>
                </a:cubicBezTo>
                <a:cubicBezTo>
                  <a:pt x="5380493" y="1045563"/>
                  <a:pt x="5403790" y="1045436"/>
                  <a:pt x="5426579" y="1042587"/>
                </a:cubicBezTo>
                <a:cubicBezTo>
                  <a:pt x="5435125" y="1036890"/>
                  <a:pt x="5442831" y="1029667"/>
                  <a:pt x="5452217" y="1025496"/>
                </a:cubicBezTo>
                <a:cubicBezTo>
                  <a:pt x="5495338" y="1006331"/>
                  <a:pt x="5516137" y="1006148"/>
                  <a:pt x="5563312" y="999858"/>
                </a:cubicBezTo>
                <a:lnTo>
                  <a:pt x="5631679" y="991313"/>
                </a:lnTo>
                <a:cubicBezTo>
                  <a:pt x="5721687" y="993621"/>
                  <a:pt x="5916966" y="989186"/>
                  <a:pt x="6041877" y="1008404"/>
                </a:cubicBezTo>
                <a:cubicBezTo>
                  <a:pt x="6053485" y="1010190"/>
                  <a:pt x="6064595" y="1014402"/>
                  <a:pt x="6076060" y="1016950"/>
                </a:cubicBezTo>
                <a:cubicBezTo>
                  <a:pt x="6090239" y="1020101"/>
                  <a:pt x="6104698" y="1021973"/>
                  <a:pt x="6118789" y="1025496"/>
                </a:cubicBezTo>
                <a:cubicBezTo>
                  <a:pt x="6127528" y="1027681"/>
                  <a:pt x="6135798" y="1031454"/>
                  <a:pt x="6144426" y="1034042"/>
                </a:cubicBezTo>
                <a:cubicBezTo>
                  <a:pt x="6242257" y="1063391"/>
                  <a:pt x="6171825" y="1040325"/>
                  <a:pt x="6229884" y="1059679"/>
                </a:cubicBezTo>
                <a:cubicBezTo>
                  <a:pt x="6329585" y="1053982"/>
                  <a:pt x="6429595" y="1052284"/>
                  <a:pt x="6528987" y="1042587"/>
                </a:cubicBezTo>
                <a:cubicBezTo>
                  <a:pt x="6546918" y="1040838"/>
                  <a:pt x="6580262" y="1025496"/>
                  <a:pt x="6580262" y="1025496"/>
                </a:cubicBezTo>
                <a:cubicBezTo>
                  <a:pt x="6653723" y="976520"/>
                  <a:pt x="6560783" y="1035234"/>
                  <a:pt x="6631537" y="999858"/>
                </a:cubicBezTo>
                <a:cubicBezTo>
                  <a:pt x="6640723" y="995265"/>
                  <a:pt x="6647522" y="986277"/>
                  <a:pt x="6657174" y="982767"/>
                </a:cubicBezTo>
                <a:cubicBezTo>
                  <a:pt x="6735062" y="954444"/>
                  <a:pt x="6854104" y="954496"/>
                  <a:pt x="6922094" y="948584"/>
                </a:cubicBezTo>
                <a:cubicBezTo>
                  <a:pt x="6933488" y="940038"/>
                  <a:pt x="6944199" y="930495"/>
                  <a:pt x="6956277" y="922946"/>
                </a:cubicBezTo>
                <a:cubicBezTo>
                  <a:pt x="7010153" y="889274"/>
                  <a:pt x="6972495" y="924916"/>
                  <a:pt x="7024643" y="880217"/>
                </a:cubicBezTo>
                <a:cubicBezTo>
                  <a:pt x="7033819" y="872352"/>
                  <a:pt x="7043029" y="864248"/>
                  <a:pt x="7050280" y="854580"/>
                </a:cubicBezTo>
                <a:cubicBezTo>
                  <a:pt x="7060246" y="841292"/>
                  <a:pt x="7064173" y="823596"/>
                  <a:pt x="7075918" y="811851"/>
                </a:cubicBezTo>
                <a:cubicBezTo>
                  <a:pt x="7090126" y="797644"/>
                  <a:pt x="7181054" y="756003"/>
                  <a:pt x="7187013" y="752030"/>
                </a:cubicBezTo>
                <a:cubicBezTo>
                  <a:pt x="7211592" y="735645"/>
                  <a:pt x="7217926" y="729892"/>
                  <a:pt x="7246834" y="717847"/>
                </a:cubicBezTo>
                <a:cubicBezTo>
                  <a:pt x="7269300" y="708486"/>
                  <a:pt x="7293043" y="702281"/>
                  <a:pt x="7315200" y="692210"/>
                </a:cubicBezTo>
                <a:cubicBezTo>
                  <a:pt x="7324550" y="687960"/>
                  <a:pt x="7331919" y="680214"/>
                  <a:pt x="7340837" y="675118"/>
                </a:cubicBezTo>
                <a:cubicBezTo>
                  <a:pt x="7370401" y="658225"/>
                  <a:pt x="7371899" y="659068"/>
                  <a:pt x="7400658" y="649481"/>
                </a:cubicBezTo>
                <a:cubicBezTo>
                  <a:pt x="7409204" y="638087"/>
                  <a:pt x="7416224" y="625369"/>
                  <a:pt x="7426295" y="615298"/>
                </a:cubicBezTo>
                <a:cubicBezTo>
                  <a:pt x="7456273" y="585320"/>
                  <a:pt x="7489931" y="595918"/>
                  <a:pt x="7528845" y="572569"/>
                </a:cubicBezTo>
                <a:cubicBezTo>
                  <a:pt x="7543088" y="564023"/>
                  <a:pt x="7557489" y="555734"/>
                  <a:pt x="7571574" y="546931"/>
                </a:cubicBezTo>
                <a:cubicBezTo>
                  <a:pt x="7580283" y="541488"/>
                  <a:pt x="7588025" y="534433"/>
                  <a:pt x="7597211" y="529840"/>
                </a:cubicBezTo>
                <a:cubicBezTo>
                  <a:pt x="7605268" y="525811"/>
                  <a:pt x="7614792" y="525323"/>
                  <a:pt x="7622849" y="521294"/>
                </a:cubicBezTo>
                <a:cubicBezTo>
                  <a:pt x="7649081" y="508178"/>
                  <a:pt x="7674783" y="493936"/>
                  <a:pt x="7699761" y="478565"/>
                </a:cubicBezTo>
                <a:cubicBezTo>
                  <a:pt x="7711891" y="471100"/>
                  <a:pt x="7719743" y="454020"/>
                  <a:pt x="7733944" y="452928"/>
                </a:cubicBezTo>
                <a:cubicBezTo>
                  <a:pt x="7870304" y="442439"/>
                  <a:pt x="8007409" y="447231"/>
                  <a:pt x="8144142" y="444382"/>
                </a:cubicBezTo>
                <a:cubicBezTo>
                  <a:pt x="8191287" y="409023"/>
                  <a:pt x="8242235" y="378367"/>
                  <a:pt x="8280875" y="333286"/>
                </a:cubicBezTo>
                <a:cubicBezTo>
                  <a:pt x="8302585" y="307957"/>
                  <a:pt x="8296408" y="303306"/>
                  <a:pt x="8315058" y="273466"/>
                </a:cubicBezTo>
                <a:cubicBezTo>
                  <a:pt x="8322607" y="261388"/>
                  <a:pt x="8332417" y="250873"/>
                  <a:pt x="8340695" y="239283"/>
                </a:cubicBezTo>
                <a:cubicBezTo>
                  <a:pt x="8346665" y="230925"/>
                  <a:pt x="8350524" y="220908"/>
                  <a:pt x="8357787" y="213645"/>
                </a:cubicBezTo>
                <a:cubicBezTo>
                  <a:pt x="8378315" y="193117"/>
                  <a:pt x="8384736" y="198434"/>
                  <a:pt x="8409062" y="188008"/>
                </a:cubicBezTo>
                <a:cubicBezTo>
                  <a:pt x="8420771" y="182990"/>
                  <a:pt x="8432442" y="177668"/>
                  <a:pt x="8443245" y="170916"/>
                </a:cubicBezTo>
                <a:cubicBezTo>
                  <a:pt x="8502372" y="133962"/>
                  <a:pt x="8452698" y="153523"/>
                  <a:pt x="8503065" y="136733"/>
                </a:cubicBezTo>
                <a:cubicBezTo>
                  <a:pt x="8542946" y="142430"/>
                  <a:pt x="8583204" y="145924"/>
                  <a:pt x="8622707" y="153825"/>
                </a:cubicBezTo>
                <a:cubicBezTo>
                  <a:pt x="8759391" y="181162"/>
                  <a:pt x="8568206" y="164179"/>
                  <a:pt x="8750894" y="188008"/>
                </a:cubicBezTo>
                <a:cubicBezTo>
                  <a:pt x="8790540" y="193179"/>
                  <a:pt x="8830655" y="193705"/>
                  <a:pt x="8870535" y="196554"/>
                </a:cubicBezTo>
                <a:cubicBezTo>
                  <a:pt x="8904718" y="193705"/>
                  <a:pt x="8939083" y="192542"/>
                  <a:pt x="8973084" y="188008"/>
                </a:cubicBezTo>
                <a:cubicBezTo>
                  <a:pt x="8982013" y="186817"/>
                  <a:pt x="8990031" y="181832"/>
                  <a:pt x="8998722" y="179462"/>
                </a:cubicBezTo>
                <a:cubicBezTo>
                  <a:pt x="9065643" y="161211"/>
                  <a:pt x="9057384" y="163988"/>
                  <a:pt x="9118363" y="153825"/>
                </a:cubicBezTo>
                <a:cubicBezTo>
                  <a:pt x="9176614" y="134407"/>
                  <a:pt x="9163344" y="139879"/>
                  <a:pt x="9255095" y="94004"/>
                </a:cubicBezTo>
                <a:cubicBezTo>
                  <a:pt x="9314109" y="64497"/>
                  <a:pt x="9243778" y="86152"/>
                  <a:pt x="9314916" y="68367"/>
                </a:cubicBezTo>
                <a:cubicBezTo>
                  <a:pt x="9329159" y="59821"/>
                  <a:pt x="9343560" y="51532"/>
                  <a:pt x="9357645" y="42729"/>
                </a:cubicBezTo>
                <a:cubicBezTo>
                  <a:pt x="9366354" y="37286"/>
                  <a:pt x="9374365" y="30734"/>
                  <a:pt x="9383282" y="25638"/>
                </a:cubicBezTo>
                <a:cubicBezTo>
                  <a:pt x="9427365" y="448"/>
                  <a:pt x="9406466" y="19545"/>
                  <a:pt x="9426011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164AF"/>
                </a:solidFill>
              </a:rPr>
              <a:t>Positioner i innebandy</a:t>
            </a:r>
            <a:br>
              <a:rPr lang="sv-SE" dirty="0" smtClean="0">
                <a:solidFill>
                  <a:srgbClr val="0164AF"/>
                </a:solidFill>
              </a:rPr>
            </a:br>
            <a:r>
              <a:rPr lang="sv-SE" dirty="0" smtClean="0">
                <a:solidFill>
                  <a:srgbClr val="0164AF"/>
                </a:solidFill>
              </a:rPr>
              <a:t>- Forwards/anfallare</a:t>
            </a:r>
            <a:endParaRPr lang="sv-SE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v-SE" sz="1800" b="1" dirty="0" smtClean="0"/>
              <a:t>Egenskaper</a:t>
            </a:r>
          </a:p>
          <a:p>
            <a:r>
              <a:rPr lang="sv-SE" sz="1800" dirty="0" smtClean="0"/>
              <a:t>Snabbhet</a:t>
            </a:r>
          </a:p>
          <a:p>
            <a:r>
              <a:rPr lang="sv-SE" sz="1800" dirty="0" smtClean="0"/>
              <a:t>Bra skott</a:t>
            </a:r>
          </a:p>
          <a:p>
            <a:r>
              <a:rPr lang="sv-SE" sz="1800" dirty="0" smtClean="0"/>
              <a:t>Bra bollbehandling</a:t>
            </a:r>
          </a:p>
          <a:p>
            <a:r>
              <a:rPr lang="sv-SE" sz="1800" dirty="0" smtClean="0"/>
              <a:t>Bra dribblare</a:t>
            </a:r>
          </a:p>
          <a:p>
            <a:r>
              <a:rPr lang="sv-SE" sz="1800" dirty="0" smtClean="0"/>
              <a:t>Bra passare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Arbetsyta</a:t>
            </a:r>
          </a:p>
          <a:p>
            <a:r>
              <a:rPr lang="sv-SE" sz="1800" dirty="0" smtClean="0"/>
              <a:t>Se färgat fält (kanterna)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Rek. klubbfattning</a:t>
            </a:r>
          </a:p>
          <a:p>
            <a:r>
              <a:rPr lang="sv-SE" sz="1800" dirty="0" smtClean="0"/>
              <a:t>Vänsterforward: Höger</a:t>
            </a:r>
          </a:p>
          <a:p>
            <a:r>
              <a:rPr lang="sv-SE" sz="1800" dirty="0" smtClean="0"/>
              <a:t>Högerforward: Vänster </a:t>
            </a:r>
          </a:p>
          <a:p>
            <a:pPr>
              <a:buNone/>
            </a:pPr>
            <a:endParaRPr lang="sv-SE" sz="1800" dirty="0" smtClean="0"/>
          </a:p>
        </p:txBody>
      </p:sp>
      <p:sp>
        <p:nvSpPr>
          <p:cNvPr id="16" name="textruta 15"/>
          <p:cNvSpPr txBox="1"/>
          <p:nvPr/>
        </p:nvSpPr>
        <p:spPr>
          <a:xfrm>
            <a:off x="5757046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Hem 30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amåt eller nästa 31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amåt eller nästa 32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2592288" cy="3980159"/>
          </a:xfrm>
          <a:prstGeom prst="rect">
            <a:avLst/>
          </a:prstGeom>
          <a:solidFill>
            <a:srgbClr val="0164AF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Ellips 35"/>
          <p:cNvSpPr/>
          <p:nvPr/>
        </p:nvSpPr>
        <p:spPr>
          <a:xfrm>
            <a:off x="5320883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6588224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5263277" y="2881739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6588224" y="2881739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5940880" y="374583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6012160" y="518599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ruta 41"/>
          <p:cNvSpPr txBox="1"/>
          <p:nvPr/>
        </p:nvSpPr>
        <p:spPr>
          <a:xfrm>
            <a:off x="6029252" y="522176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5320883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B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6588224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5940880" y="3803442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5263277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6588224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F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8" name="Rektangel med rundade hörn 47"/>
          <p:cNvSpPr/>
          <p:nvPr/>
        </p:nvSpPr>
        <p:spPr>
          <a:xfrm>
            <a:off x="5076056" y="1988840"/>
            <a:ext cx="2160240" cy="2232248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Spelidé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em 8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em 5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amåt eller nästa 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Spelidé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Värmdö IF:s spelidé introduceras redan i de yngsta åldersgrupperna under lekfulla former och byggs på allt eftersom spelarna blir äldre. Detta för att skapa trygghet och en blåvit speltråd genom föreningens alla barn- och ungdomslag.</a:t>
            </a:r>
          </a:p>
          <a:p>
            <a:endParaRPr lang="sv-SE" sz="2000" dirty="0" smtClean="0"/>
          </a:p>
          <a:p>
            <a:r>
              <a:rPr lang="sv-SE" sz="2000" dirty="0" smtClean="0"/>
              <a:t>Föreningens junior- och seniorlag (dam/herr) förädlar och anpassar spelidén utifrån sitt spelarmaterial och motståndarens svagheter.</a:t>
            </a:r>
            <a:endParaRPr lang="sv-SE" sz="2000" dirty="0"/>
          </a:p>
        </p:txBody>
      </p:sp>
      <p:sp>
        <p:nvSpPr>
          <p:cNvPr id="4" name="Hem 3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em 6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amåt eller nästa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Spelidé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- grundtanke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8"/>
            <a:ext cx="5194920" cy="4637111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2000" dirty="0" smtClean="0"/>
              <a:t>Anfallsspelet går ut på att snabbt och enkelt få upp bollen längs sargen till anfallszon och etablera ett anfallsspel från det blåa fältet.</a:t>
            </a:r>
            <a:endParaRPr lang="sv-SE" sz="2000" dirty="0" smtClean="0">
              <a:solidFill>
                <a:schemeClr val="tx2"/>
              </a:solidFill>
            </a:endParaRPr>
          </a:p>
          <a:p>
            <a:endParaRPr lang="sv-SE" sz="2000" dirty="0" smtClean="0"/>
          </a:p>
          <a:p>
            <a:r>
              <a:rPr lang="sv-SE" sz="2000" dirty="0" smtClean="0"/>
              <a:t>Försvarsspelet går ut på att få motståndaren att ta avslut i försvarszonens yttre områden, </a:t>
            </a:r>
            <a:r>
              <a:rPr lang="sv-SE" sz="2000" dirty="0" err="1" smtClean="0"/>
              <a:t>dvs</a:t>
            </a:r>
            <a:r>
              <a:rPr lang="sv-SE" sz="2000" dirty="0" smtClean="0"/>
              <a:t> så långt ifrån målet som möjligt, se grått fält.</a:t>
            </a:r>
            <a:endParaRPr lang="sv-S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v-SE" sz="2000" dirty="0" smtClean="0"/>
          </a:p>
          <a:p>
            <a:r>
              <a:rPr lang="sv-SE" sz="2000" dirty="0" smtClean="0"/>
              <a:t>Spelidén kan med fördel spelas med 2-1-2, 2-2-1 eller 1-2-2 uppställningar.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6020674" y="1844824"/>
            <a:ext cx="2583774" cy="3967087"/>
            <a:chOff x="5652120" y="1628800"/>
            <a:chExt cx="3240360" cy="49751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2120" y="1628800"/>
              <a:ext cx="3240360" cy="4975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ktangel 26"/>
            <p:cNvSpPr/>
            <p:nvPr/>
          </p:nvSpPr>
          <p:spPr>
            <a:xfrm>
              <a:off x="5940152" y="2060848"/>
              <a:ext cx="792088" cy="1944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ktangel 28"/>
            <p:cNvSpPr/>
            <p:nvPr/>
          </p:nvSpPr>
          <p:spPr>
            <a:xfrm>
              <a:off x="7812360" y="2060848"/>
              <a:ext cx="792088" cy="19442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Rektangel 30"/>
            <p:cNvSpPr/>
            <p:nvPr/>
          </p:nvSpPr>
          <p:spPr>
            <a:xfrm>
              <a:off x="5940152" y="4293096"/>
              <a:ext cx="432048" cy="19442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8244408" y="4293096"/>
              <a:ext cx="432048" cy="19442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/>
            <p:cNvSpPr/>
            <p:nvPr/>
          </p:nvSpPr>
          <p:spPr>
            <a:xfrm rot="16200000">
              <a:off x="7092280" y="3573016"/>
              <a:ext cx="432048" cy="18722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Rektangel 1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em 11">
            <a:hlinkClick r:id="rId3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Framåt eller nästa 12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amåt eller nästa 13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Spelidé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- försvarsuppställning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8"/>
            <a:ext cx="5194920" cy="4637111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2000" dirty="0" err="1" smtClean="0"/>
              <a:t>Targetspelaren</a:t>
            </a:r>
            <a:r>
              <a:rPr lang="sv-SE" sz="2000" dirty="0" smtClean="0"/>
              <a:t> (forward) (E) jobbar sidledes och försöker styra motståndarens spel till en viss sida. Beredd för kontring.</a:t>
            </a:r>
          </a:p>
          <a:p>
            <a:endParaRPr lang="sv-SE" sz="2000" dirty="0" smtClean="0"/>
          </a:p>
          <a:p>
            <a:r>
              <a:rPr lang="sv-SE" sz="2000" dirty="0" smtClean="0"/>
              <a:t>Center (C) och forward (D) skär av passningsvägar genom slottet och täcker skott. Pressar vid möjlighet.</a:t>
            </a:r>
          </a:p>
          <a:p>
            <a:endParaRPr lang="sv-SE" sz="2000" dirty="0" smtClean="0"/>
          </a:p>
          <a:p>
            <a:r>
              <a:rPr lang="sv-SE" sz="2000" dirty="0" smtClean="0"/>
              <a:t>Backar (A) och (B) täcker skott och är beredda att gå ut i hörnen och vinna tillbaka bollen för att starta uppspel längs kanterna. Understödjer C och D vid press.</a:t>
            </a:r>
            <a:endParaRPr lang="sv-SE" sz="2000" dirty="0"/>
          </a:p>
        </p:txBody>
      </p:sp>
      <p:grpSp>
        <p:nvGrpSpPr>
          <p:cNvPr id="21" name="Grupp 20"/>
          <p:cNvGrpSpPr/>
          <p:nvPr/>
        </p:nvGrpSpPr>
        <p:grpSpPr>
          <a:xfrm>
            <a:off x="5940151" y="1772816"/>
            <a:ext cx="2673243" cy="4104456"/>
            <a:chOff x="5652120" y="1628800"/>
            <a:chExt cx="3240360" cy="49751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2120" y="1628800"/>
              <a:ext cx="3240360" cy="4975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ruta 5"/>
            <p:cNvSpPr txBox="1"/>
            <p:nvPr/>
          </p:nvSpPr>
          <p:spPr>
            <a:xfrm>
              <a:off x="6732240" y="57959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chemeClr val="tx2"/>
                  </a:solidFill>
                </a:rPr>
                <a:t>A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7452320" y="57959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chemeClr val="tx2"/>
                  </a:solidFill>
                </a:rPr>
                <a:t>B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6732240" y="52919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chemeClr val="tx2"/>
                  </a:solidFill>
                </a:rPr>
                <a:t>C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7524328" y="5291916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chemeClr val="tx2"/>
                  </a:solidFill>
                </a:rPr>
                <a:t>D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7130917" y="489850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b="1" dirty="0" smtClean="0">
                  <a:solidFill>
                    <a:schemeClr val="tx2"/>
                  </a:solidFill>
                </a:rPr>
                <a:t>E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940152" y="4293096"/>
              <a:ext cx="432048" cy="19442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8244408" y="4293096"/>
              <a:ext cx="432048" cy="19442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ktangel 12"/>
            <p:cNvSpPr/>
            <p:nvPr/>
          </p:nvSpPr>
          <p:spPr>
            <a:xfrm rot="16200000">
              <a:off x="7092280" y="3573016"/>
              <a:ext cx="432048" cy="18722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5" name="Rak pil 14"/>
            <p:cNvCxnSpPr/>
            <p:nvPr/>
          </p:nvCxnSpPr>
          <p:spPr>
            <a:xfrm>
              <a:off x="7524328" y="5085184"/>
              <a:ext cx="5040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>
              <a:stCxn id="10" idx="1"/>
            </p:cNvCxnSpPr>
            <p:nvPr/>
          </p:nvCxnSpPr>
          <p:spPr>
            <a:xfrm rot="10800000" flipV="1">
              <a:off x="6660233" y="5083170"/>
              <a:ext cx="470685" cy="20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ktangel 1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Hem 17">
            <a:hlinkClick r:id="rId3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amåt eller nästa 1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amåt eller nästa 1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6228184" y="4365104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Spelidé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- grunduppspel 3-manna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9"/>
            <a:ext cx="4762872" cy="3312368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sv-SE" sz="2000" b="1" dirty="0" smtClean="0"/>
              <a:t>1-2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Back passar forwards på vänster eller höger sida.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Forward som inte får passen går mot mål.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Forward som får bollen tittar upp och antingen skjuter själv eller spelar sin forwardskompis.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860584"/>
            <a:ext cx="4752528" cy="1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/>
          <p:cNvSpPr/>
          <p:nvPr/>
        </p:nvSpPr>
        <p:spPr>
          <a:xfrm>
            <a:off x="6228184" y="4293096"/>
            <a:ext cx="360040" cy="25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99558" y="2518258"/>
            <a:ext cx="447891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ktangel 3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Hem 38">
            <a:hlinkClick r:id="rId5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amåt eller nästa 3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Framåt eller nästa 40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6642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860584"/>
            <a:ext cx="4752528" cy="1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Spelidé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- grunduppspel 5-manna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9"/>
            <a:ext cx="4762872" cy="3312368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sv-SE" sz="1900" b="1" dirty="0" smtClean="0"/>
              <a:t>2-2-1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Forward (E) tar löpning till </a:t>
            </a:r>
            <a:r>
              <a:rPr lang="sv-SE" sz="1900" dirty="0" err="1" smtClean="0"/>
              <a:t>target</a:t>
            </a:r>
            <a:r>
              <a:rPr lang="sv-SE" sz="19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Center (C) skapar spelbredd med forward.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Back (A) passar center.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Center förlänger till </a:t>
            </a:r>
            <a:r>
              <a:rPr lang="sv-SE" sz="1900" dirty="0" err="1" smtClean="0"/>
              <a:t>targetforward</a:t>
            </a:r>
            <a:r>
              <a:rPr lang="sv-SE" sz="1900" dirty="0" smtClean="0"/>
              <a:t> (E).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err="1" smtClean="0"/>
              <a:t>Targetforward</a:t>
            </a:r>
            <a:r>
              <a:rPr lang="sv-SE" sz="1900" dirty="0" smtClean="0"/>
              <a:t> (E) letar skott/passning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Övriga spelare fyller på i anfallszonen.</a:t>
            </a:r>
          </a:p>
        </p:txBody>
      </p:sp>
      <p:sp>
        <p:nvSpPr>
          <p:cNvPr id="37" name="Rektangel 36"/>
          <p:cNvSpPr/>
          <p:nvPr/>
        </p:nvSpPr>
        <p:spPr>
          <a:xfrm>
            <a:off x="8172400" y="2348880"/>
            <a:ext cx="360040" cy="25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ruta 34"/>
          <p:cNvSpPr txBox="1"/>
          <p:nvPr/>
        </p:nvSpPr>
        <p:spPr>
          <a:xfrm>
            <a:off x="7104466" y="314096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X</a:t>
            </a:r>
            <a:endParaRPr lang="sv-SE" sz="2000" b="1" dirty="0"/>
          </a:p>
        </p:txBody>
      </p:sp>
      <p:sp>
        <p:nvSpPr>
          <p:cNvPr id="39" name="Rektangel 38"/>
          <p:cNvSpPr/>
          <p:nvPr/>
        </p:nvSpPr>
        <p:spPr>
          <a:xfrm>
            <a:off x="7092280" y="3233708"/>
            <a:ext cx="360040" cy="25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Hem 42">
            <a:hlinkClick r:id="rId5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Framåt eller nästa 43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Framåt eller nästa 44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808312" cy="42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Spelidé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- grunduppspel 5-manna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00809"/>
            <a:ext cx="4762872" cy="3312368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sv-SE" sz="1900" b="1" dirty="0" smtClean="0"/>
              <a:t>1-2-2 Pointer (en spelfördelare)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Back (B) tar offensiv position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Back (A) spelar upp till center (C).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Center (C) förlänger till hörn.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Forwards bågar i anfallszon.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Forward möter passning och söker passning/skott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900" dirty="0" smtClean="0"/>
              <a:t>Övriga spelare fyller på i anfallszonen.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em 13">
            <a:hlinkClick r:id="rId4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amåt eller nästa 14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amåt eller nästa 15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4860584"/>
            <a:ext cx="4752528" cy="12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Träningsupplägg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em 8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em 5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amåt eller nästa 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Träningsupplägg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sz="2000" b="1" dirty="0" smtClean="0"/>
              <a:t>I vilken ordning tränas vad?</a:t>
            </a:r>
          </a:p>
          <a:p>
            <a:r>
              <a:rPr lang="sv-SE" sz="2000" dirty="0" smtClean="0"/>
              <a:t>Samling</a:t>
            </a:r>
          </a:p>
          <a:p>
            <a:r>
              <a:rPr lang="sv-SE" sz="2000" dirty="0" smtClean="0"/>
              <a:t>Uppvärmning </a:t>
            </a:r>
          </a:p>
          <a:p>
            <a:r>
              <a:rPr lang="sv-SE" sz="2000" dirty="0" smtClean="0"/>
              <a:t>Snabbhetsträning</a:t>
            </a:r>
          </a:p>
          <a:p>
            <a:r>
              <a:rPr lang="sv-SE" sz="2000" dirty="0" smtClean="0"/>
              <a:t>Lek</a:t>
            </a:r>
          </a:p>
          <a:p>
            <a:r>
              <a:rPr lang="sv-SE" sz="2000" dirty="0" smtClean="0"/>
              <a:t>Teknik- och </a:t>
            </a:r>
            <a:r>
              <a:rPr lang="sv-SE" sz="2000" dirty="0" err="1" smtClean="0"/>
              <a:t>spelövning/-ar</a:t>
            </a:r>
            <a:endParaRPr lang="sv-SE" sz="2000" dirty="0" smtClean="0"/>
          </a:p>
          <a:p>
            <a:r>
              <a:rPr lang="sv-SE" sz="2000" dirty="0" smtClean="0"/>
              <a:t>Spelträning (tvåmål)</a:t>
            </a:r>
          </a:p>
          <a:p>
            <a:r>
              <a:rPr lang="sv-SE" sz="2000" dirty="0" smtClean="0"/>
              <a:t>Fysträning (styrka)</a:t>
            </a:r>
          </a:p>
          <a:p>
            <a:r>
              <a:rPr lang="sv-SE" sz="2000" dirty="0" err="1" smtClean="0"/>
              <a:t>Nedvarvning</a:t>
            </a:r>
            <a:endParaRPr lang="sv-SE" sz="2000" dirty="0" smtClean="0"/>
          </a:p>
          <a:p>
            <a:r>
              <a:rPr lang="sv-SE" sz="2000" dirty="0" smtClean="0"/>
              <a:t>Avslutning</a:t>
            </a:r>
          </a:p>
          <a:p>
            <a:endParaRPr lang="sv-SE" sz="2000" dirty="0" smtClean="0"/>
          </a:p>
          <a:p>
            <a:pPr marL="0" indent="0">
              <a:buNone/>
            </a:pPr>
            <a:r>
              <a:rPr lang="sv-SE" sz="2000" i="1" dirty="0" smtClean="0"/>
              <a:t>Uppvärmning och kondition genomförs med fördel utanför plan, </a:t>
            </a:r>
            <a:r>
              <a:rPr lang="sv-SE" sz="2000" i="1" dirty="0" err="1" smtClean="0"/>
              <a:t>dvs</a:t>
            </a:r>
            <a:r>
              <a:rPr lang="sv-SE" sz="2000" i="1" dirty="0" smtClean="0"/>
              <a:t> utomhus, i korridor eller på gymmet.</a:t>
            </a:r>
          </a:p>
          <a:p>
            <a:endParaRPr lang="sv-SE" sz="2000" dirty="0" smtClean="0"/>
          </a:p>
          <a:p>
            <a:pPr>
              <a:buNone/>
            </a:pPr>
            <a:endParaRPr lang="sv-SE" sz="2000" dirty="0" smtClean="0"/>
          </a:p>
        </p:txBody>
      </p:sp>
      <p:sp>
        <p:nvSpPr>
          <p:cNvPr id="4" name="Hem 3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em 6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amåt eller nästa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Välkommen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Denna guide ska fungera som stöd och inspiration för dig som innebandyledare i Värmdö IF.</a:t>
            </a:r>
          </a:p>
          <a:p>
            <a:endParaRPr lang="sv-SE" sz="2000" dirty="0" smtClean="0"/>
          </a:p>
          <a:p>
            <a:r>
              <a:rPr lang="sv-SE" sz="2000" dirty="0" smtClean="0"/>
              <a:t>Här hittar du information om innebandysektionen, basfakta om olika positioner och dess egenskaper, vår blåvita spelidé för barn- och ungdomslagen och tips kring hur man lägger upp en träning.</a:t>
            </a:r>
          </a:p>
          <a:p>
            <a:endParaRPr lang="sv-SE" sz="2000" dirty="0" smtClean="0"/>
          </a:p>
          <a:p>
            <a:r>
              <a:rPr lang="sv-SE" sz="2000" dirty="0" smtClean="0"/>
              <a:t>För att navigera dig i guiden använd pilarna och </a:t>
            </a:r>
            <a:r>
              <a:rPr lang="sv-SE" sz="2000" smtClean="0"/>
              <a:t>hem-ikonen </a:t>
            </a:r>
            <a:r>
              <a:rPr lang="sv-SE" sz="2000" dirty="0" smtClean="0"/>
              <a:t>nedan på varje sida. </a:t>
            </a:r>
            <a:r>
              <a:rPr lang="sv-SE" sz="2000" dirty="0" err="1" smtClean="0"/>
              <a:t>Hem-ikonen</a:t>
            </a:r>
            <a:r>
              <a:rPr lang="sv-SE" sz="2000" dirty="0" smtClean="0"/>
              <a:t> tar dig tillbaka till innehållssidan. Klicka på pilen till höger för att se nästa avsnitt – Innehåll.</a:t>
            </a:r>
          </a:p>
          <a:p>
            <a:endParaRPr lang="sv-SE" sz="2000" dirty="0"/>
          </a:p>
        </p:txBody>
      </p:sp>
      <p:sp>
        <p:nvSpPr>
          <p:cNvPr id="6" name="Rektangel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em 6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amåt eller nästa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Övningsbank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För det </a:t>
            </a:r>
            <a:r>
              <a:rPr lang="sv-SE" dirty="0" err="1" smtClean="0"/>
              <a:t>blåvita-spelet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em 8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em 6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ramåt eller nästa 10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Övningsbank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Detta är några utvalda övningar som kan användas för att utbilda och utveckla våra spelare för spel i Värmdö IF</a:t>
            </a:r>
          </a:p>
          <a:p>
            <a:endParaRPr lang="sv-SE" sz="2000" dirty="0" smtClean="0"/>
          </a:p>
          <a:p>
            <a:r>
              <a:rPr lang="sv-SE" sz="2000" dirty="0" smtClean="0"/>
              <a:t>Övningarna är hämtade från våra egna ledare samt från Stockholms Innebandyförbund och Svenska Innebandyförbundet. För fler övningar  besök föreningens och förbundens webbplatser.</a:t>
            </a:r>
            <a:br>
              <a:rPr lang="sv-SE" sz="2000" dirty="0" smtClean="0"/>
            </a:br>
            <a:endParaRPr lang="sv-SE" sz="2000" dirty="0" smtClean="0"/>
          </a:p>
          <a:p>
            <a:pPr lvl="1">
              <a:buNone/>
            </a:pPr>
            <a:r>
              <a:rPr lang="sv-SE" sz="1600" dirty="0" smtClean="0">
                <a:hlinkClick r:id="rId2"/>
              </a:rPr>
              <a:t>www.sportnik.com/group/28517/page/traningshandbok</a:t>
            </a:r>
            <a:endParaRPr lang="sv-SE" sz="1600" dirty="0" smtClean="0"/>
          </a:p>
          <a:p>
            <a:pPr lvl="1">
              <a:buNone/>
            </a:pPr>
            <a:r>
              <a:rPr lang="sv-SE" sz="1600" dirty="0" err="1" smtClean="0">
                <a:hlinkClick r:id="rId3"/>
              </a:rPr>
              <a:t>www.stockholminnebandy.nu</a:t>
            </a:r>
            <a:endParaRPr lang="sv-SE" sz="1600" dirty="0" smtClean="0"/>
          </a:p>
          <a:p>
            <a:pPr lvl="1">
              <a:buNone/>
            </a:pPr>
            <a:r>
              <a:rPr lang="sv-SE" sz="1600" dirty="0" err="1" smtClean="0">
                <a:hlinkClick r:id="rId4"/>
              </a:rPr>
              <a:t>www.innebandy.se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dirty="0" smtClean="0"/>
          </a:p>
        </p:txBody>
      </p:sp>
      <p:sp>
        <p:nvSpPr>
          <p:cNvPr id="4" name="Hem 3">
            <a:hlinkClick r:id="rId5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em 7">
            <a:hlinkClick r:id="rId5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Övningsbank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4" name="Hem 3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em 7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hlinkClick r:id="rId3" action="ppaction://hlinksldjump"/>
          </p:cNvPr>
          <p:cNvSpPr txBox="1"/>
          <p:nvPr/>
        </p:nvSpPr>
        <p:spPr>
          <a:xfrm>
            <a:off x="611560" y="1340768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Lekar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611560" y="3690648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6-åringar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611560" y="4266712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7-9-åringar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611560" y="4842776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10-12-åringar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11560" y="5418840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13-15-åringar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611560" y="1907540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Uppvärmning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611560" y="3114584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Snabbhet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611560" y="2492896"/>
            <a:ext cx="23762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/>
              <a:t>Knäkontroll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Lekar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Uppvärmning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12836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4688" y="1747178"/>
            <a:ext cx="12951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Knäkontroll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Snabbhet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6-åringar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17" y="1771550"/>
            <a:ext cx="3960440" cy="37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66644"/>
            <a:ext cx="4183511" cy="397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7--9-åringar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12" y="1819186"/>
            <a:ext cx="3869441" cy="377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860" y="1844824"/>
            <a:ext cx="37965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ktangel 14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10--12-åringar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06" y="1764797"/>
            <a:ext cx="4064559" cy="37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567" y="1772816"/>
            <a:ext cx="404425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Innehåll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2000" dirty="0" smtClean="0">
                <a:solidFill>
                  <a:srgbClr val="0164AF"/>
                </a:solidFill>
                <a:hlinkClick r:id="rId2" action="ppaction://hlinksldjump"/>
              </a:rPr>
              <a:t>Mål och riktlinjer</a:t>
            </a:r>
            <a:endParaRPr lang="sv-SE" sz="2000" dirty="0" smtClean="0">
              <a:solidFill>
                <a:srgbClr val="0164AF"/>
              </a:solidFill>
            </a:endParaRPr>
          </a:p>
          <a:p>
            <a:pPr>
              <a:buNone/>
            </a:pPr>
            <a:r>
              <a:rPr lang="sv-SE" sz="2000" dirty="0" smtClean="0">
                <a:solidFill>
                  <a:srgbClr val="0164AF"/>
                </a:solidFill>
                <a:hlinkClick r:id="rId3" action="ppaction://hlinksldjump"/>
              </a:rPr>
              <a:t>Positioner och egenskaper</a:t>
            </a:r>
            <a:endParaRPr lang="sv-SE" sz="2000" dirty="0" smtClean="0">
              <a:solidFill>
                <a:srgbClr val="0164AF"/>
              </a:solidFill>
            </a:endParaRPr>
          </a:p>
          <a:p>
            <a:pPr>
              <a:buNone/>
            </a:pPr>
            <a:r>
              <a:rPr lang="sv-SE" sz="2000" dirty="0" smtClean="0">
                <a:solidFill>
                  <a:srgbClr val="0164AF"/>
                </a:solidFill>
                <a:hlinkClick r:id="rId4" action="ppaction://hlinksldjump"/>
              </a:rPr>
              <a:t>Spelidé</a:t>
            </a:r>
            <a:endParaRPr lang="sv-SE" sz="2000" dirty="0" smtClean="0">
              <a:solidFill>
                <a:srgbClr val="0164AF"/>
              </a:solidFill>
            </a:endParaRPr>
          </a:p>
          <a:p>
            <a:pPr>
              <a:buNone/>
            </a:pPr>
            <a:r>
              <a:rPr lang="sv-SE" sz="2000" dirty="0" smtClean="0">
                <a:solidFill>
                  <a:srgbClr val="0164AF"/>
                </a:solidFill>
                <a:hlinkClick r:id="rId5" action="ppaction://hlinksldjump"/>
              </a:rPr>
              <a:t>Träningsupplägg</a:t>
            </a:r>
            <a:endParaRPr lang="sv-SE" sz="2000" dirty="0" smtClean="0">
              <a:solidFill>
                <a:srgbClr val="0164AF"/>
              </a:solidFill>
            </a:endParaRPr>
          </a:p>
          <a:p>
            <a:pPr>
              <a:buNone/>
            </a:pPr>
            <a:r>
              <a:rPr lang="sv-SE" sz="2000" dirty="0" smtClean="0">
                <a:solidFill>
                  <a:srgbClr val="0164AF"/>
                </a:solidFill>
                <a:hlinkClick r:id="rId6" action="ppaction://hlinksldjump"/>
              </a:rPr>
              <a:t>Övningsbank för det </a:t>
            </a:r>
            <a:r>
              <a:rPr lang="sv-SE" sz="2000" dirty="0" err="1" smtClean="0">
                <a:solidFill>
                  <a:srgbClr val="0164AF"/>
                </a:solidFill>
                <a:hlinkClick r:id="rId6" action="ppaction://hlinksldjump"/>
              </a:rPr>
              <a:t>blåvita-spelet</a:t>
            </a:r>
            <a:endParaRPr lang="sv-SE" sz="2000" dirty="0" smtClean="0">
              <a:solidFill>
                <a:srgbClr val="0164AF"/>
              </a:solidFill>
            </a:endParaRPr>
          </a:p>
          <a:p>
            <a:endParaRPr lang="sv-SE" sz="2000" dirty="0">
              <a:solidFill>
                <a:srgbClr val="0164AF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amåt eller nästa 5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amåt eller nästa 6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251520" y="1608068"/>
            <a:ext cx="8640000" cy="4176464"/>
          </a:xfrm>
          <a:prstGeom prst="rect">
            <a:avLst/>
          </a:prstGeom>
          <a:solidFill>
            <a:srgbClr val="98B7C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Övningsbank</a:t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dirty="0" smtClean="0">
                <a:solidFill>
                  <a:srgbClr val="0070C0"/>
                </a:solidFill>
              </a:rPr>
              <a:t>13--15-åringar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704" y="433942"/>
            <a:ext cx="3744416" cy="97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06" y="1764797"/>
            <a:ext cx="4064559" cy="375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4357" y="1772816"/>
            <a:ext cx="411410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251520" y="6453336"/>
            <a:ext cx="42078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1000" dirty="0" smtClean="0">
                <a:solidFill>
                  <a:prstClr val="black"/>
                </a:solidFill>
              </a:rPr>
              <a:t>Källa: Svenska innebandyförbundet</a:t>
            </a:r>
            <a:endParaRPr lang="sv-SE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Mål och riktlinjer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23" name="Platshållare för innehåll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2000" b="1" dirty="0" smtClean="0"/>
              <a:t>Värmdö IF Innebandys verksamhet ska: </a:t>
            </a:r>
          </a:p>
          <a:p>
            <a:pPr lvl="0"/>
            <a:r>
              <a:rPr lang="sv-SE" sz="2000" dirty="0" smtClean="0"/>
              <a:t>präglas av glädje, gott uppförande, trygghet och motivation där alla - ledare, aktiva och föräldrar - känner en stolthet i sin föreningstillhörighet.</a:t>
            </a:r>
          </a:p>
          <a:p>
            <a:pPr lvl="0"/>
            <a:r>
              <a:rPr lang="sv-SE" sz="2000" dirty="0" smtClean="0"/>
              <a:t>Bidra till att alla våra spelare och ledare utvecklas såväl sportsligt som socialt - genom bra träningar, matcher, utbildningar och sociala aktiviteter.</a:t>
            </a:r>
          </a:p>
          <a:p>
            <a:pPr lvl="0"/>
            <a:r>
              <a:rPr lang="sv-SE" sz="2000" dirty="0" smtClean="0"/>
              <a:t>bestå av lag i alla årskullar (6-19 år för barn- och ungdomslag samt seniorlag för herr och dam). </a:t>
            </a:r>
          </a:p>
          <a:p>
            <a:pPr lvl="0"/>
            <a:r>
              <a:rPr lang="sv-SE" sz="2000" dirty="0" smtClean="0"/>
              <a:t>bidra till ett bra samarbete med övriga idrottssektioner inom Värmdö IF.</a:t>
            </a:r>
          </a:p>
          <a:p>
            <a:endParaRPr lang="sv-SE" sz="2000" dirty="0"/>
          </a:p>
        </p:txBody>
      </p:sp>
      <p:sp>
        <p:nvSpPr>
          <p:cNvPr id="6" name="Rektangel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em 6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amåt eller nästa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amåt eller nästa 8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Positioner i innebandy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em 5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amåt eller nästa 6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amåt eller nästa 9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164AF"/>
                </a:solidFill>
              </a:rPr>
              <a:t>Positioner i innebandy</a:t>
            </a:r>
            <a:br>
              <a:rPr lang="sv-SE" b="0" dirty="0" smtClean="0">
                <a:solidFill>
                  <a:srgbClr val="0164AF"/>
                </a:solidFill>
              </a:rPr>
            </a:br>
            <a:r>
              <a:rPr lang="sv-SE" b="0" dirty="0" smtClean="0">
                <a:solidFill>
                  <a:srgbClr val="0164AF"/>
                </a:solidFill>
              </a:rPr>
              <a:t>Grunduppställning</a:t>
            </a:r>
            <a:endParaRPr lang="sv-SE" b="0" dirty="0">
              <a:solidFill>
                <a:srgbClr val="0164A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v-SE" sz="1800" dirty="0" smtClean="0"/>
              <a:t>A) Målvakt</a:t>
            </a:r>
          </a:p>
          <a:p>
            <a:endParaRPr lang="sv-SE" sz="1800" dirty="0" smtClean="0"/>
          </a:p>
          <a:p>
            <a:r>
              <a:rPr lang="sv-SE" sz="1800" dirty="0" smtClean="0"/>
              <a:t>B) Vänster back</a:t>
            </a:r>
          </a:p>
          <a:p>
            <a:endParaRPr lang="sv-SE" sz="1800" dirty="0" smtClean="0"/>
          </a:p>
          <a:p>
            <a:r>
              <a:rPr lang="sv-SE" sz="1800" dirty="0" smtClean="0"/>
              <a:t>C) Högerback</a:t>
            </a:r>
          </a:p>
          <a:p>
            <a:endParaRPr lang="sv-SE" sz="1800" dirty="0" smtClean="0"/>
          </a:p>
          <a:p>
            <a:r>
              <a:rPr lang="sv-SE" sz="1800" dirty="0" smtClean="0"/>
              <a:t>D) Center</a:t>
            </a:r>
          </a:p>
          <a:p>
            <a:endParaRPr lang="sv-SE" sz="1800" dirty="0" smtClean="0"/>
          </a:p>
          <a:p>
            <a:r>
              <a:rPr lang="sv-SE" sz="1800" dirty="0" smtClean="0"/>
              <a:t>E) Vänsterforward</a:t>
            </a:r>
          </a:p>
          <a:p>
            <a:endParaRPr lang="sv-SE" sz="1800" dirty="0" smtClean="0"/>
          </a:p>
          <a:p>
            <a:r>
              <a:rPr lang="sv-SE" sz="1800" dirty="0" smtClean="0"/>
              <a:t>F) Högerforward</a:t>
            </a:r>
          </a:p>
          <a:p>
            <a:endParaRPr lang="sv-SE" sz="1800" dirty="0" smtClean="0"/>
          </a:p>
        </p:txBody>
      </p:sp>
      <p:grpSp>
        <p:nvGrpSpPr>
          <p:cNvPr id="26" name="Grupp 25"/>
          <p:cNvGrpSpPr/>
          <p:nvPr/>
        </p:nvGrpSpPr>
        <p:grpSpPr>
          <a:xfrm>
            <a:off x="4860032" y="1844824"/>
            <a:ext cx="2592288" cy="3980159"/>
            <a:chOff x="5364088" y="1052736"/>
            <a:chExt cx="3240360" cy="49751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1052736"/>
              <a:ext cx="3240360" cy="4975199"/>
            </a:xfrm>
            <a:prstGeom prst="rect">
              <a:avLst/>
            </a:prstGeom>
            <a:solidFill>
              <a:srgbClr val="0164A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Ellips 8"/>
            <p:cNvSpPr/>
            <p:nvPr/>
          </p:nvSpPr>
          <p:spPr>
            <a:xfrm>
              <a:off x="5940152" y="4293096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Ellips 10"/>
            <p:cNvSpPr/>
            <p:nvPr/>
          </p:nvSpPr>
          <p:spPr>
            <a:xfrm>
              <a:off x="7524328" y="4293096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Ellips 11"/>
            <p:cNvSpPr/>
            <p:nvPr/>
          </p:nvSpPr>
          <p:spPr>
            <a:xfrm>
              <a:off x="5868144" y="2348880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Ellips 12"/>
            <p:cNvSpPr/>
            <p:nvPr/>
          </p:nvSpPr>
          <p:spPr>
            <a:xfrm>
              <a:off x="7524328" y="2348880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Ellips 13"/>
            <p:cNvSpPr/>
            <p:nvPr/>
          </p:nvSpPr>
          <p:spPr>
            <a:xfrm>
              <a:off x="6715148" y="3429000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14"/>
            <p:cNvSpPr/>
            <p:nvPr/>
          </p:nvSpPr>
          <p:spPr>
            <a:xfrm>
              <a:off x="6804248" y="5229200"/>
              <a:ext cx="504000" cy="504056"/>
            </a:xfrm>
            <a:prstGeom prst="ellipse">
              <a:avLst/>
            </a:prstGeom>
            <a:solidFill>
              <a:srgbClr val="0164A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6804248" y="53012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A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5940152" y="43651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B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7524328" y="436510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C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6715148" y="35010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D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5868144" y="24208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E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7524328" y="242088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solidFill>
                    <a:schemeClr val="bg1"/>
                  </a:solidFill>
                </a:rPr>
                <a:t>F</a:t>
              </a:r>
              <a:endParaRPr lang="sv-SE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ktangel 21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em 22">
            <a:hlinkClick r:id="rId3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Framåt eller nästa 23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amåt eller nästa 24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592288" cy="3980159"/>
          </a:xfrm>
          <a:prstGeom prst="rect">
            <a:avLst/>
          </a:prstGeom>
          <a:solidFill>
            <a:srgbClr val="0164AF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Rektangel med rundade hörn 21"/>
          <p:cNvSpPr/>
          <p:nvPr/>
        </p:nvSpPr>
        <p:spPr>
          <a:xfrm>
            <a:off x="5833960" y="5140100"/>
            <a:ext cx="720080" cy="504056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/>
          <p:cNvSpPr/>
          <p:nvPr/>
        </p:nvSpPr>
        <p:spPr>
          <a:xfrm>
            <a:off x="5320883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/>
          <p:cNvSpPr/>
          <p:nvPr/>
        </p:nvSpPr>
        <p:spPr>
          <a:xfrm>
            <a:off x="6588224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5263277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6588224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5940880" y="374583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6012160" y="5185995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/>
          <p:cNvSpPr txBox="1"/>
          <p:nvPr/>
        </p:nvSpPr>
        <p:spPr>
          <a:xfrm>
            <a:off x="6029252" y="522176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2" name="textruta 41"/>
          <p:cNvSpPr txBox="1"/>
          <p:nvPr/>
        </p:nvSpPr>
        <p:spPr>
          <a:xfrm>
            <a:off x="5320883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B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6588224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5940880" y="3803442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5263277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6588224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F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164AF"/>
                </a:solidFill>
              </a:rPr>
              <a:t>Positioner i innebandy</a:t>
            </a:r>
            <a:br>
              <a:rPr lang="sv-SE" dirty="0" smtClean="0">
                <a:solidFill>
                  <a:srgbClr val="0164AF"/>
                </a:solidFill>
              </a:rPr>
            </a:br>
            <a:r>
              <a:rPr lang="sv-SE" dirty="0" smtClean="0">
                <a:solidFill>
                  <a:srgbClr val="0164AF"/>
                </a:solidFill>
              </a:rPr>
              <a:t>- Målvakt</a:t>
            </a:r>
            <a:endParaRPr lang="sv-SE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v-SE" sz="1800" b="1" dirty="0" smtClean="0"/>
              <a:t>Egenskaper</a:t>
            </a:r>
          </a:p>
          <a:p>
            <a:r>
              <a:rPr lang="sv-SE" sz="1800" dirty="0" smtClean="0"/>
              <a:t>Bra blick för spelet</a:t>
            </a:r>
          </a:p>
          <a:p>
            <a:r>
              <a:rPr lang="sv-SE" sz="1800" dirty="0" smtClean="0"/>
              <a:t>Smidig</a:t>
            </a:r>
          </a:p>
          <a:p>
            <a:r>
              <a:rPr lang="sv-SE" sz="1800" dirty="0" smtClean="0"/>
              <a:t>Reaktionssnabb</a:t>
            </a:r>
          </a:p>
          <a:p>
            <a:r>
              <a:rPr lang="sv-SE" sz="1800" dirty="0" smtClean="0"/>
              <a:t>Snabbfotad</a:t>
            </a:r>
          </a:p>
          <a:p>
            <a:r>
              <a:rPr lang="sv-SE" sz="1800" dirty="0" smtClean="0"/>
              <a:t>Bra utkast</a:t>
            </a:r>
          </a:p>
          <a:p>
            <a:r>
              <a:rPr lang="sv-SE" sz="1800" dirty="0" smtClean="0"/>
              <a:t>Bra kondition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Arbetsyta</a:t>
            </a:r>
          </a:p>
          <a:p>
            <a:r>
              <a:rPr lang="sv-SE" sz="1800" dirty="0" smtClean="0"/>
              <a:t>Se färgat fält</a:t>
            </a:r>
          </a:p>
          <a:p>
            <a:endParaRPr lang="sv-SE" sz="1800" dirty="0" smtClean="0"/>
          </a:p>
        </p:txBody>
      </p:sp>
      <p:sp>
        <p:nvSpPr>
          <p:cNvPr id="29" name="Rektangel 2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Hem 29">
            <a:hlinkClick r:id="rId3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amåt eller nästa 30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amåt eller nästa 31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164AF"/>
                </a:solidFill>
              </a:rPr>
              <a:t>Positioner i innebandy</a:t>
            </a:r>
            <a:br>
              <a:rPr lang="sv-SE" dirty="0" smtClean="0">
                <a:solidFill>
                  <a:srgbClr val="0164AF"/>
                </a:solidFill>
              </a:rPr>
            </a:br>
            <a:r>
              <a:rPr lang="sv-SE" dirty="0" smtClean="0">
                <a:solidFill>
                  <a:srgbClr val="0164AF"/>
                </a:solidFill>
              </a:rPr>
              <a:t>- Backar</a:t>
            </a:r>
            <a:endParaRPr lang="sv-SE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v-SE" sz="1800" b="1" dirty="0" smtClean="0"/>
              <a:t>Egenskaper</a:t>
            </a:r>
          </a:p>
          <a:p>
            <a:r>
              <a:rPr lang="sv-SE" sz="1800" dirty="0" smtClean="0"/>
              <a:t>Mycket följsam</a:t>
            </a:r>
          </a:p>
          <a:p>
            <a:r>
              <a:rPr lang="sv-SE" sz="1800" dirty="0" smtClean="0"/>
              <a:t>Markeringssäker</a:t>
            </a:r>
          </a:p>
          <a:p>
            <a:r>
              <a:rPr lang="sv-SE" sz="1800" dirty="0" smtClean="0"/>
              <a:t>Brytningssäker</a:t>
            </a:r>
          </a:p>
          <a:p>
            <a:r>
              <a:rPr lang="sv-SE" sz="1800" dirty="0" smtClean="0"/>
              <a:t>Passningssäker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Arbetsyta</a:t>
            </a:r>
          </a:p>
          <a:p>
            <a:r>
              <a:rPr lang="sv-SE" sz="1800" dirty="0" smtClean="0"/>
              <a:t>Se färgat fält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Rek. klubbfattning</a:t>
            </a:r>
          </a:p>
          <a:p>
            <a:r>
              <a:rPr lang="sv-SE" sz="1800" dirty="0" smtClean="0"/>
              <a:t>Vänsterback: Höger</a:t>
            </a:r>
          </a:p>
          <a:p>
            <a:r>
              <a:rPr lang="sv-SE" sz="1800" dirty="0" smtClean="0"/>
              <a:t>Högerback : Vänster</a:t>
            </a:r>
          </a:p>
          <a:p>
            <a:pPr>
              <a:buNone/>
            </a:pPr>
            <a:endParaRPr lang="sv-SE" sz="1800" dirty="0" smtClean="0"/>
          </a:p>
        </p:txBody>
      </p:sp>
      <p:sp>
        <p:nvSpPr>
          <p:cNvPr id="16" name="textruta 15"/>
          <p:cNvSpPr txBox="1"/>
          <p:nvPr/>
        </p:nvSpPr>
        <p:spPr>
          <a:xfrm>
            <a:off x="5825414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Hem 31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amåt eller nästa 32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Framåt eller nästa 33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2592288" cy="3980159"/>
          </a:xfrm>
          <a:prstGeom prst="rect">
            <a:avLst/>
          </a:prstGeom>
          <a:solidFill>
            <a:srgbClr val="0164AF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Rektangel med rundade hörn 35"/>
          <p:cNvSpPr/>
          <p:nvPr/>
        </p:nvSpPr>
        <p:spPr>
          <a:xfrm>
            <a:off x="5148064" y="3501008"/>
            <a:ext cx="2088232" cy="2143148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5320883" y="4437112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6588224" y="4437112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5263277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Ellips 39"/>
          <p:cNvSpPr/>
          <p:nvPr/>
        </p:nvSpPr>
        <p:spPr>
          <a:xfrm>
            <a:off x="6588224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/>
          <p:cNvSpPr/>
          <p:nvPr/>
        </p:nvSpPr>
        <p:spPr>
          <a:xfrm>
            <a:off x="5940880" y="374583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Ellips 41"/>
          <p:cNvSpPr/>
          <p:nvPr/>
        </p:nvSpPr>
        <p:spPr>
          <a:xfrm>
            <a:off x="6012160" y="518599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ruta 42"/>
          <p:cNvSpPr txBox="1"/>
          <p:nvPr/>
        </p:nvSpPr>
        <p:spPr>
          <a:xfrm>
            <a:off x="6029252" y="522176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5320883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B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6588224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5940880" y="3803442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5263277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8" name="textruta 47"/>
          <p:cNvSpPr txBox="1"/>
          <p:nvPr/>
        </p:nvSpPr>
        <p:spPr>
          <a:xfrm>
            <a:off x="6588224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F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164AF"/>
                </a:solidFill>
              </a:rPr>
              <a:t>Positioner i innebandy</a:t>
            </a:r>
            <a:br>
              <a:rPr lang="sv-SE" dirty="0" smtClean="0">
                <a:solidFill>
                  <a:srgbClr val="0164AF"/>
                </a:solidFill>
              </a:rPr>
            </a:br>
            <a:r>
              <a:rPr lang="sv-SE" dirty="0" smtClean="0">
                <a:solidFill>
                  <a:srgbClr val="0164AF"/>
                </a:solidFill>
              </a:rPr>
              <a:t>- Center</a:t>
            </a:r>
            <a:endParaRPr lang="sv-SE" b="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sv-SE" sz="1800" b="1" dirty="0" smtClean="0"/>
              <a:t>Egenskaper</a:t>
            </a:r>
          </a:p>
          <a:p>
            <a:r>
              <a:rPr lang="sv-SE" sz="1800" dirty="0" smtClean="0"/>
              <a:t>Allround</a:t>
            </a:r>
          </a:p>
          <a:p>
            <a:r>
              <a:rPr lang="sv-SE" sz="1800" dirty="0" smtClean="0"/>
              <a:t>Bra spelförståelse</a:t>
            </a:r>
          </a:p>
          <a:p>
            <a:r>
              <a:rPr lang="sv-SE" sz="1800" dirty="0" smtClean="0"/>
              <a:t>Hög arbetsnivå</a:t>
            </a:r>
          </a:p>
          <a:p>
            <a:r>
              <a:rPr lang="sv-SE" sz="1800" dirty="0" smtClean="0"/>
              <a:t>Konditionsstark</a:t>
            </a:r>
          </a:p>
          <a:p>
            <a:r>
              <a:rPr lang="sv-SE" sz="1800" dirty="0" smtClean="0"/>
              <a:t>Bra markerare</a:t>
            </a:r>
          </a:p>
          <a:p>
            <a:r>
              <a:rPr lang="sv-SE" sz="1800" dirty="0" smtClean="0"/>
              <a:t>Bra passare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Arbetsyta</a:t>
            </a:r>
          </a:p>
          <a:p>
            <a:r>
              <a:rPr lang="sv-SE" sz="1800" dirty="0" smtClean="0"/>
              <a:t>Se färgat fält (tennisbana)</a:t>
            </a:r>
          </a:p>
          <a:p>
            <a:endParaRPr lang="sv-SE" sz="1800" dirty="0" smtClean="0"/>
          </a:p>
          <a:p>
            <a:pPr>
              <a:buNone/>
            </a:pPr>
            <a:r>
              <a:rPr lang="sv-SE" sz="1800" b="1" dirty="0" smtClean="0"/>
              <a:t>Rek. klubbfattning</a:t>
            </a:r>
          </a:p>
          <a:p>
            <a:r>
              <a:rPr lang="sv-SE" sz="1800" dirty="0" smtClean="0"/>
              <a:t>Spelar ingen roll</a:t>
            </a:r>
          </a:p>
          <a:p>
            <a:pPr>
              <a:buNone/>
            </a:pPr>
            <a:endParaRPr lang="sv-SE" sz="1800" dirty="0" smtClean="0"/>
          </a:p>
        </p:txBody>
      </p:sp>
      <p:sp>
        <p:nvSpPr>
          <p:cNvPr id="16" name="textruta 15"/>
          <p:cNvSpPr txBox="1"/>
          <p:nvPr/>
        </p:nvSpPr>
        <p:spPr>
          <a:xfrm>
            <a:off x="5782684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16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Hem 28">
            <a:hlinkClick r:id="rId2" action="ppaction://hlinksldjump" highlightClick="1"/>
          </p:cNvPr>
          <p:cNvSpPr/>
          <p:nvPr/>
        </p:nvSpPr>
        <p:spPr>
          <a:xfrm>
            <a:off x="4385134" y="6364236"/>
            <a:ext cx="394344" cy="394344"/>
          </a:xfrm>
          <a:prstGeom prst="actionButtonHome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amåt eller nästa 29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Framåt eller nästa 30">
            <a:hlinkClick r:id="" action="ppaction://hlinkshowjump?jump=previousslide" highlightClick="1"/>
          </p:cNvPr>
          <p:cNvSpPr/>
          <p:nvPr/>
        </p:nvSpPr>
        <p:spPr>
          <a:xfrm flipH="1">
            <a:off x="251520" y="6381328"/>
            <a:ext cx="648072" cy="360040"/>
          </a:xfrm>
          <a:prstGeom prst="actionButtonForwardNext">
            <a:avLst/>
          </a:prstGeom>
          <a:solidFill>
            <a:srgbClr val="0164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2592288" cy="3980159"/>
          </a:xfrm>
          <a:prstGeom prst="rect">
            <a:avLst/>
          </a:prstGeom>
          <a:solidFill>
            <a:srgbClr val="0164AF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Rektangel med rundade hörn 32"/>
          <p:cNvSpPr/>
          <p:nvPr/>
        </p:nvSpPr>
        <p:spPr>
          <a:xfrm>
            <a:off x="5220072" y="2708920"/>
            <a:ext cx="1944216" cy="2376264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/>
          <p:cNvSpPr/>
          <p:nvPr/>
        </p:nvSpPr>
        <p:spPr>
          <a:xfrm>
            <a:off x="5320883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/>
          <p:cNvSpPr/>
          <p:nvPr/>
        </p:nvSpPr>
        <p:spPr>
          <a:xfrm>
            <a:off x="6588224" y="4437112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/>
          <p:cNvSpPr/>
          <p:nvPr/>
        </p:nvSpPr>
        <p:spPr>
          <a:xfrm>
            <a:off x="5263277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/>
          <p:cNvSpPr/>
          <p:nvPr/>
        </p:nvSpPr>
        <p:spPr>
          <a:xfrm>
            <a:off x="6588224" y="2881739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/>
          <p:cNvSpPr/>
          <p:nvPr/>
        </p:nvSpPr>
        <p:spPr>
          <a:xfrm>
            <a:off x="5940880" y="3745835"/>
            <a:ext cx="403200" cy="40324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/>
          <p:cNvSpPr/>
          <p:nvPr/>
        </p:nvSpPr>
        <p:spPr>
          <a:xfrm>
            <a:off x="6012160" y="5185995"/>
            <a:ext cx="403200" cy="403245"/>
          </a:xfrm>
          <a:prstGeom prst="ellipse">
            <a:avLst/>
          </a:prstGeom>
          <a:solidFill>
            <a:srgbClr val="0164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textruta 39"/>
          <p:cNvSpPr txBox="1"/>
          <p:nvPr/>
        </p:nvSpPr>
        <p:spPr>
          <a:xfrm>
            <a:off x="6029252" y="522176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1" name="textruta 40"/>
          <p:cNvSpPr txBox="1"/>
          <p:nvPr/>
        </p:nvSpPr>
        <p:spPr>
          <a:xfrm>
            <a:off x="5320883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B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2" name="textruta 41"/>
          <p:cNvSpPr txBox="1"/>
          <p:nvPr/>
        </p:nvSpPr>
        <p:spPr>
          <a:xfrm>
            <a:off x="6588224" y="4494718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5940880" y="3803442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>
            <a:off x="5263277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6588224" y="2939346"/>
            <a:ext cx="40324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F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ndring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501</TotalTime>
  <Words>847</Words>
  <Application>Microsoft Office PowerPoint</Application>
  <PresentationFormat>Bildspel på skärmen (4:3)</PresentationFormat>
  <Paragraphs>221</Paragraphs>
  <Slides>30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blank</vt:lpstr>
      <vt:lpstr>Det blåvita spelet</vt:lpstr>
      <vt:lpstr>Välkommen</vt:lpstr>
      <vt:lpstr>Innehåll</vt:lpstr>
      <vt:lpstr>Mål och riktlinjer</vt:lpstr>
      <vt:lpstr>Positioner i innebandy</vt:lpstr>
      <vt:lpstr>Positioner i innebandy Grunduppställning</vt:lpstr>
      <vt:lpstr>Positioner i innebandy - Målvakt</vt:lpstr>
      <vt:lpstr>Positioner i innebandy - Backar</vt:lpstr>
      <vt:lpstr>Positioner i innebandy - Center</vt:lpstr>
      <vt:lpstr>Positioner i innebandy - Forwards/anfallare</vt:lpstr>
      <vt:lpstr>Spelidé</vt:lpstr>
      <vt:lpstr>Spelidé</vt:lpstr>
      <vt:lpstr>Spelidé - grundtanke</vt:lpstr>
      <vt:lpstr>Spelidé - försvarsuppställning</vt:lpstr>
      <vt:lpstr>Spelidé - grunduppspel 3-manna</vt:lpstr>
      <vt:lpstr>Spelidé - grunduppspel 5-manna</vt:lpstr>
      <vt:lpstr>Spelidé - grunduppspel 5-manna</vt:lpstr>
      <vt:lpstr>Träningsupplägg</vt:lpstr>
      <vt:lpstr>Träningsupplägg</vt:lpstr>
      <vt:lpstr>Övningsbank</vt:lpstr>
      <vt:lpstr>Övningsbank</vt:lpstr>
      <vt:lpstr>Övningsbank</vt:lpstr>
      <vt:lpstr>Övningsbank Lekar</vt:lpstr>
      <vt:lpstr>Övningsbank Uppvärmning</vt:lpstr>
      <vt:lpstr>Övningsbank Knäkontroll</vt:lpstr>
      <vt:lpstr>Övningsbank Snabbhet</vt:lpstr>
      <vt:lpstr>Övningsbank 6-åringar</vt:lpstr>
      <vt:lpstr>Övningsbank 7--9-åringar</vt:lpstr>
      <vt:lpstr>Övningsbank 10--12-åringar</vt:lpstr>
      <vt:lpstr>Övningsbank 13--15-åringar</vt:lpstr>
    </vt:vector>
  </TitlesOfParts>
  <Company>Peab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Pojkar -00</dc:title>
  <dc:creator>Niclas Brantingson</dc:creator>
  <cp:lastModifiedBy>Niclas Brantingson</cp:lastModifiedBy>
  <cp:revision>61</cp:revision>
  <dcterms:created xsi:type="dcterms:W3CDTF">2010-11-13T10:50:54Z</dcterms:created>
  <dcterms:modified xsi:type="dcterms:W3CDTF">2011-04-04T15:23:14Z</dcterms:modified>
</cp:coreProperties>
</file>